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565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585" r:id="rId11"/>
    <p:sldId id="469" r:id="rId12"/>
    <p:sldId id="566" r:id="rId13"/>
    <p:sldId id="588" r:id="rId14"/>
    <p:sldId id="589" r:id="rId15"/>
    <p:sldId id="590" r:id="rId16"/>
    <p:sldId id="591" r:id="rId17"/>
    <p:sldId id="592" r:id="rId18"/>
    <p:sldId id="593" r:id="rId19"/>
    <p:sldId id="594" r:id="rId20"/>
    <p:sldId id="595" r:id="rId21"/>
    <p:sldId id="596" r:id="rId22"/>
    <p:sldId id="597" r:id="rId23"/>
    <p:sldId id="598" r:id="rId24"/>
    <p:sldId id="599" r:id="rId25"/>
    <p:sldId id="600" r:id="rId26"/>
    <p:sldId id="601" r:id="rId27"/>
    <p:sldId id="602" r:id="rId28"/>
    <p:sldId id="603" r:id="rId29"/>
    <p:sldId id="604" r:id="rId30"/>
    <p:sldId id="605" r:id="rId31"/>
    <p:sldId id="606" r:id="rId32"/>
    <p:sldId id="607" r:id="rId33"/>
    <p:sldId id="608" r:id="rId34"/>
    <p:sldId id="609" r:id="rId35"/>
    <p:sldId id="610" r:id="rId36"/>
    <p:sldId id="611" r:id="rId37"/>
    <p:sldId id="612" r:id="rId38"/>
    <p:sldId id="613" r:id="rId39"/>
    <p:sldId id="614" r:id="rId40"/>
    <p:sldId id="615" r:id="rId41"/>
    <p:sldId id="616" r:id="rId42"/>
    <p:sldId id="617" r:id="rId43"/>
    <p:sldId id="618" r:id="rId44"/>
    <p:sldId id="619" r:id="rId45"/>
    <p:sldId id="620" r:id="rId46"/>
    <p:sldId id="621" r:id="rId47"/>
    <p:sldId id="622" r:id="rId48"/>
    <p:sldId id="623" r:id="rId49"/>
    <p:sldId id="624" r:id="rId50"/>
    <p:sldId id="625" r:id="rId51"/>
    <p:sldId id="626" r:id="rId52"/>
    <p:sldId id="468" r:id="rId53"/>
    <p:sldId id="637" r:id="rId54"/>
    <p:sldId id="639" r:id="rId55"/>
    <p:sldId id="577" r:id="rId56"/>
    <p:sldId id="635" r:id="rId57"/>
    <p:sldId id="636" r:id="rId58"/>
    <p:sldId id="640" r:id="rId59"/>
    <p:sldId id="641" r:id="rId60"/>
    <p:sldId id="642" r:id="rId61"/>
    <p:sldId id="643" r:id="rId62"/>
    <p:sldId id="644" r:id="rId63"/>
    <p:sldId id="645" r:id="rId64"/>
    <p:sldId id="646" r:id="rId65"/>
    <p:sldId id="647" r:id="rId66"/>
    <p:sldId id="648" r:id="rId67"/>
    <p:sldId id="649" r:id="rId68"/>
    <p:sldId id="650" r:id="rId69"/>
    <p:sldId id="651" r:id="rId70"/>
    <p:sldId id="652" r:id="rId71"/>
    <p:sldId id="653" r:id="rId72"/>
    <p:sldId id="654" r:id="rId73"/>
    <p:sldId id="655" r:id="rId74"/>
    <p:sldId id="656" r:id="rId75"/>
    <p:sldId id="657" r:id="rId76"/>
    <p:sldId id="658" r:id="rId77"/>
    <p:sldId id="659" r:id="rId78"/>
    <p:sldId id="660" r:id="rId79"/>
    <p:sldId id="661" r:id="rId80"/>
    <p:sldId id="662" r:id="rId81"/>
    <p:sldId id="664" r:id="rId82"/>
    <p:sldId id="663" r:id="rId83"/>
    <p:sldId id="665" r:id="rId84"/>
    <p:sldId id="666" r:id="rId85"/>
    <p:sldId id="667" r:id="rId86"/>
    <p:sldId id="668" r:id="rId87"/>
    <p:sldId id="669" r:id="rId88"/>
    <p:sldId id="670" r:id="rId89"/>
    <p:sldId id="671" r:id="rId90"/>
    <p:sldId id="672" r:id="rId91"/>
    <p:sldId id="673" r:id="rId92"/>
    <p:sldId id="675" r:id="rId93"/>
    <p:sldId id="674" r:id="rId94"/>
    <p:sldId id="677" r:id="rId95"/>
    <p:sldId id="678" r:id="rId96"/>
    <p:sldId id="679" r:id="rId97"/>
    <p:sldId id="680" r:id="rId98"/>
    <p:sldId id="681" r:id="rId99"/>
    <p:sldId id="682" r:id="rId100"/>
    <p:sldId id="683" r:id="rId101"/>
    <p:sldId id="684" r:id="rId102"/>
    <p:sldId id="685" r:id="rId103"/>
    <p:sldId id="627" r:id="rId104"/>
    <p:sldId id="687" r:id="rId105"/>
    <p:sldId id="688" r:id="rId106"/>
    <p:sldId id="689" r:id="rId107"/>
    <p:sldId id="690" r:id="rId108"/>
    <p:sldId id="691" r:id="rId109"/>
    <p:sldId id="692" r:id="rId110"/>
    <p:sldId id="693" r:id="rId111"/>
    <p:sldId id="694" r:id="rId112"/>
    <p:sldId id="695" r:id="rId113"/>
    <p:sldId id="696" r:id="rId114"/>
    <p:sldId id="697" r:id="rId115"/>
    <p:sldId id="698" r:id="rId116"/>
    <p:sldId id="699" r:id="rId117"/>
    <p:sldId id="700" r:id="rId118"/>
    <p:sldId id="701" r:id="rId119"/>
    <p:sldId id="702" r:id="rId120"/>
    <p:sldId id="703" r:id="rId121"/>
    <p:sldId id="704" r:id="rId122"/>
    <p:sldId id="686" r:id="rId123"/>
    <p:sldId id="706" r:id="rId124"/>
    <p:sldId id="708" r:id="rId125"/>
    <p:sldId id="707" r:id="rId126"/>
    <p:sldId id="709" r:id="rId127"/>
    <p:sldId id="710" r:id="rId128"/>
    <p:sldId id="711" r:id="rId129"/>
    <p:sldId id="712" r:id="rId130"/>
    <p:sldId id="713" r:id="rId131"/>
    <p:sldId id="714" r:id="rId132"/>
    <p:sldId id="715" r:id="rId133"/>
    <p:sldId id="716" r:id="rId134"/>
    <p:sldId id="717" r:id="rId135"/>
    <p:sldId id="718" r:id="rId136"/>
    <p:sldId id="719" r:id="rId137"/>
    <p:sldId id="720" r:id="rId138"/>
    <p:sldId id="721" r:id="rId139"/>
    <p:sldId id="722" r:id="rId140"/>
    <p:sldId id="723" r:id="rId141"/>
    <p:sldId id="724" r:id="rId142"/>
    <p:sldId id="725" r:id="rId143"/>
    <p:sldId id="726" r:id="rId144"/>
    <p:sldId id="727" r:id="rId145"/>
    <p:sldId id="728" r:id="rId146"/>
    <p:sldId id="729" r:id="rId147"/>
    <p:sldId id="730" r:id="rId148"/>
    <p:sldId id="731" r:id="rId149"/>
    <p:sldId id="732" r:id="rId150"/>
    <p:sldId id="733" r:id="rId151"/>
    <p:sldId id="734" r:id="rId152"/>
    <p:sldId id="735" r:id="rId153"/>
    <p:sldId id="736" r:id="rId154"/>
    <p:sldId id="737" r:id="rId155"/>
    <p:sldId id="738" r:id="rId156"/>
    <p:sldId id="739" r:id="rId157"/>
    <p:sldId id="705" r:id="rId158"/>
    <p:sldId id="741" r:id="rId159"/>
    <p:sldId id="743" r:id="rId160"/>
    <p:sldId id="744" r:id="rId161"/>
    <p:sldId id="745" r:id="rId162"/>
    <p:sldId id="746" r:id="rId163"/>
    <p:sldId id="747" r:id="rId164"/>
    <p:sldId id="748" r:id="rId165"/>
    <p:sldId id="749" r:id="rId166"/>
    <p:sldId id="750" r:id="rId167"/>
    <p:sldId id="751" r:id="rId168"/>
    <p:sldId id="752" r:id="rId169"/>
    <p:sldId id="753" r:id="rId170"/>
    <p:sldId id="754" r:id="rId171"/>
    <p:sldId id="755" r:id="rId172"/>
    <p:sldId id="756" r:id="rId173"/>
    <p:sldId id="757" r:id="rId174"/>
    <p:sldId id="758" r:id="rId175"/>
    <p:sldId id="759" r:id="rId176"/>
    <p:sldId id="760" r:id="rId177"/>
    <p:sldId id="761" r:id="rId178"/>
    <p:sldId id="762" r:id="rId179"/>
    <p:sldId id="763" r:id="rId180"/>
    <p:sldId id="764" r:id="rId181"/>
    <p:sldId id="740" r:id="rId182"/>
    <p:sldId id="766" r:id="rId183"/>
    <p:sldId id="767" r:id="rId184"/>
    <p:sldId id="768" r:id="rId185"/>
    <p:sldId id="769" r:id="rId186"/>
    <p:sldId id="770" r:id="rId187"/>
    <p:sldId id="771" r:id="rId188"/>
    <p:sldId id="772" r:id="rId189"/>
    <p:sldId id="773" r:id="rId190"/>
    <p:sldId id="774" r:id="rId191"/>
    <p:sldId id="775" r:id="rId192"/>
    <p:sldId id="776" r:id="rId193"/>
    <p:sldId id="777" r:id="rId194"/>
    <p:sldId id="778" r:id="rId195"/>
    <p:sldId id="779" r:id="rId196"/>
    <p:sldId id="780" r:id="rId197"/>
    <p:sldId id="781" r:id="rId198"/>
    <p:sldId id="782" r:id="rId199"/>
    <p:sldId id="784" r:id="rId200"/>
    <p:sldId id="783" r:id="rId201"/>
    <p:sldId id="785" r:id="rId202"/>
    <p:sldId id="786" r:id="rId203"/>
    <p:sldId id="787" r:id="rId204"/>
    <p:sldId id="788" r:id="rId205"/>
    <p:sldId id="789" r:id="rId206"/>
    <p:sldId id="790" r:id="rId207"/>
    <p:sldId id="791" r:id="rId208"/>
    <p:sldId id="792" r:id="rId209"/>
    <p:sldId id="793" r:id="rId210"/>
    <p:sldId id="794" r:id="rId211"/>
    <p:sldId id="795" r:id="rId212"/>
    <p:sldId id="796" r:id="rId213"/>
    <p:sldId id="797" r:id="rId214"/>
    <p:sldId id="798" r:id="rId215"/>
    <p:sldId id="799" r:id="rId216"/>
    <p:sldId id="800" r:id="rId217"/>
    <p:sldId id="801" r:id="rId218"/>
    <p:sldId id="802" r:id="rId219"/>
    <p:sldId id="803" r:id="rId220"/>
    <p:sldId id="804" r:id="rId221"/>
    <p:sldId id="805" r:id="rId222"/>
    <p:sldId id="806" r:id="rId223"/>
    <p:sldId id="807" r:id="rId224"/>
    <p:sldId id="808" r:id="rId225"/>
    <p:sldId id="809" r:id="rId226"/>
    <p:sldId id="810" r:id="rId227"/>
    <p:sldId id="811" r:id="rId228"/>
    <p:sldId id="812" r:id="rId229"/>
    <p:sldId id="813" r:id="rId230"/>
    <p:sldId id="814" r:id="rId231"/>
    <p:sldId id="815" r:id="rId232"/>
    <p:sldId id="816" r:id="rId233"/>
    <p:sldId id="765" r:id="rId234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89" autoAdjust="0"/>
    <p:restoredTop sz="94660"/>
  </p:normalViewPr>
  <p:slideViewPr>
    <p:cSldViewPr snapToGrid="0">
      <p:cViewPr varScale="1">
        <p:scale>
          <a:sx n="43" d="100"/>
          <a:sy n="43" d="100"/>
        </p:scale>
        <p:origin x="66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theme" Target="theme/theme1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presProps" Target="presProp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commentAuthors" Target="commentAuthor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08.png"/><Relationship Id="rId4" Type="http://schemas.openxmlformats.org/officeDocument/2006/relationships/image" Target="../media/image21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08.png"/><Relationship Id="rId4" Type="http://schemas.openxmlformats.org/officeDocument/2006/relationships/image" Target="../media/image21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11" Type="http://schemas.openxmlformats.org/officeDocument/2006/relationships/image" Target="../media/image266.png"/><Relationship Id="rId5" Type="http://schemas.openxmlformats.org/officeDocument/2006/relationships/image" Target="../media/image260.png"/><Relationship Id="rId10" Type="http://schemas.openxmlformats.org/officeDocument/2006/relationships/image" Target="../media/image265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329.png"/><Relationship Id="rId7" Type="http://schemas.openxmlformats.org/officeDocument/2006/relationships/image" Target="../media/image333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2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7" Type="http://schemas.openxmlformats.org/officeDocument/2006/relationships/image" Target="../media/image368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7" Type="http://schemas.openxmlformats.org/officeDocument/2006/relationships/image" Target="../media/image388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390.png"/><Relationship Id="rId7" Type="http://schemas.openxmlformats.org/officeDocument/2006/relationships/image" Target="../media/image394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5" Type="http://schemas.openxmlformats.org/officeDocument/2006/relationships/image" Target="../media/image392.png"/><Relationship Id="rId4" Type="http://schemas.openxmlformats.org/officeDocument/2006/relationships/image" Target="../media/image391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6.png"/><Relationship Id="rId5" Type="http://schemas.openxmlformats.org/officeDocument/2006/relationships/image" Target="../media/image405.png"/><Relationship Id="rId4" Type="http://schemas.openxmlformats.org/officeDocument/2006/relationships/image" Target="../media/image404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7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7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7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8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7" Type="http://schemas.openxmlformats.org/officeDocument/2006/relationships/image" Target="../media/image424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5" Type="http://schemas.openxmlformats.org/officeDocument/2006/relationships/image" Target="../media/image422.png"/><Relationship Id="rId4" Type="http://schemas.openxmlformats.org/officeDocument/2006/relationships/image" Target="../media/image421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422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422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7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7" Type="http://schemas.openxmlformats.org/officeDocument/2006/relationships/image" Target="../media/image424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5" Type="http://schemas.openxmlformats.org/officeDocument/2006/relationships/image" Target="../media/image422.png"/><Relationship Id="rId4" Type="http://schemas.openxmlformats.org/officeDocument/2006/relationships/image" Target="../media/image421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6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8.png"/><Relationship Id="rId4" Type="http://schemas.openxmlformats.org/officeDocument/2006/relationships/image" Target="../media/image447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8.png"/><Relationship Id="rId4" Type="http://schemas.openxmlformats.org/officeDocument/2006/relationships/image" Target="../media/image447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3.pn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3.png"/><Relationship Id="rId4" Type="http://schemas.openxmlformats.org/officeDocument/2006/relationships/image" Target="../media/image452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3.png"/><Relationship Id="rId4" Type="http://schemas.openxmlformats.org/officeDocument/2006/relationships/image" Target="../media/image452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9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2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9.png"/><Relationship Id="rId5" Type="http://schemas.openxmlformats.org/officeDocument/2006/relationships/image" Target="../media/image468.png"/><Relationship Id="rId4" Type="http://schemas.openxmlformats.org/officeDocument/2006/relationships/image" Target="../media/image46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9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7" Type="http://schemas.openxmlformats.org/officeDocument/2006/relationships/image" Target="../media/image475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4.png"/><Relationship Id="rId5" Type="http://schemas.openxmlformats.org/officeDocument/2006/relationships/image" Target="../media/image473.png"/><Relationship Id="rId4" Type="http://schemas.openxmlformats.org/officeDocument/2006/relationships/image" Target="../media/image472.png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237509"/>
            <a:ext cx="8825658" cy="2126673"/>
          </a:xfrm>
        </p:spPr>
        <p:txBody>
          <a:bodyPr/>
          <a:lstStyle/>
          <a:p>
            <a:r>
              <a:rPr lang="en-US" sz="6600" dirty="0" smtClean="0"/>
              <a:t>ELECTRONICA II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Herramientas de Productividad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2342" y="1853248"/>
            <a:ext cx="8402585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Administración de Proyecto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MS Project</a:t>
            </a:r>
          </a:p>
          <a:p>
            <a:pPr lvl="1"/>
            <a:r>
              <a:rPr lang="es-PA" dirty="0" smtClean="0">
                <a:solidFill>
                  <a:schemeClr val="tx1">
                    <a:lumMod val="95000"/>
                  </a:schemeClr>
                </a:solidFill>
              </a:rPr>
              <a:t>Jira</a:t>
            </a:r>
          </a:p>
          <a:p>
            <a:r>
              <a:rPr lang="es-PA" b="1" i="1" dirty="0" smtClean="0">
                <a:solidFill>
                  <a:schemeClr val="tx1">
                    <a:lumMod val="95000"/>
                  </a:schemeClr>
                </a:solidFill>
              </a:rPr>
              <a:t>Repositorio de Código</a:t>
            </a:r>
          </a:p>
          <a:p>
            <a:pPr lvl="1"/>
            <a:r>
              <a:rPr lang="es-PA" b="1" i="1" dirty="0" err="1" smtClean="0">
                <a:solidFill>
                  <a:schemeClr val="tx1">
                    <a:lumMod val="95000"/>
                  </a:schemeClr>
                </a:solidFill>
              </a:rPr>
              <a:t>Github</a:t>
            </a:r>
            <a:endParaRPr lang="es-PA" b="1" i="1" dirty="0" smtClean="0">
              <a:solidFill>
                <a:schemeClr val="tx1">
                  <a:lumMod val="95000"/>
                </a:schemeClr>
              </a:solidFill>
            </a:endParaRPr>
          </a:p>
          <a:p>
            <a:pPr lvl="1"/>
            <a:r>
              <a:rPr lang="es-PA" dirty="0" err="1" smtClean="0">
                <a:solidFill>
                  <a:schemeClr val="tx1">
                    <a:lumMod val="95000"/>
                  </a:schemeClr>
                </a:solidFill>
              </a:rPr>
              <a:t>Gitlab</a:t>
            </a:r>
            <a:endParaRPr lang="es-PA" dirty="0" smtClean="0">
              <a:solidFill>
                <a:schemeClr val="tx1">
                  <a:lumMod val="95000"/>
                </a:schemeClr>
              </a:solidFill>
            </a:endParaRPr>
          </a:p>
          <a:p>
            <a:pPr lvl="1"/>
            <a:r>
              <a:rPr lang="es-PA" dirty="0" err="1" smtClean="0">
                <a:solidFill>
                  <a:schemeClr val="tx1">
                    <a:lumMod val="95000"/>
                  </a:schemeClr>
                </a:solidFill>
              </a:rPr>
              <a:t>Bitbucket</a:t>
            </a:r>
            <a:endParaRPr lang="es-PA" dirty="0" smtClean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s-PA" b="1" i="1" dirty="0" smtClean="0">
                <a:solidFill>
                  <a:schemeClr val="tx1">
                    <a:lumMod val="95000"/>
                  </a:schemeClr>
                </a:solidFill>
              </a:rPr>
              <a:t>Comunicación</a:t>
            </a:r>
          </a:p>
          <a:p>
            <a:pPr lvl="1"/>
            <a:r>
              <a:rPr lang="es-PA" b="1" i="1" dirty="0" err="1" smtClean="0">
                <a:solidFill>
                  <a:schemeClr val="tx1">
                    <a:lumMod val="95000"/>
                  </a:schemeClr>
                </a:solidFill>
              </a:rPr>
              <a:t>Slack</a:t>
            </a:r>
            <a:endParaRPr lang="es-PA" b="1" i="1" dirty="0" smtClean="0">
              <a:solidFill>
                <a:schemeClr val="tx1">
                  <a:lumMod val="95000"/>
                </a:schemeClr>
              </a:solidFill>
            </a:endParaRPr>
          </a:p>
          <a:p>
            <a:pPr lvl="1"/>
            <a:r>
              <a:rPr lang="es-PA" dirty="0" err="1" smtClean="0">
                <a:solidFill>
                  <a:schemeClr val="tx1">
                    <a:lumMod val="95000"/>
                  </a:schemeClr>
                </a:solidFill>
              </a:rPr>
              <a:t>Telegram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52066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smtClean="0"/>
              <a:t>Imperfecciones DC de </a:t>
            </a:r>
            <a:r>
              <a:rPr lang="es-PA" dirty="0" err="1" smtClean="0"/>
              <a:t>Op-Amps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Polarización de Entradas y Offset de Corriente son el segundo problema de los </a:t>
            </a:r>
            <a:r>
              <a:rPr lang="es-PA" dirty="0" err="1" smtClean="0"/>
              <a:t>opamps</a:t>
            </a:r>
            <a:endParaRPr lang="es-PA" dirty="0" smtClean="0"/>
          </a:p>
          <a:p>
            <a:r>
              <a:rPr lang="es-PA" dirty="0" smtClean="0"/>
              <a:t>Estas dos corrientes provienen de las dos terminales</a:t>
            </a:r>
          </a:p>
          <a:p>
            <a:r>
              <a:rPr lang="es-PA" dirty="0" smtClean="0"/>
              <a:t>Corriente de Entrada de Polarización</a:t>
            </a:r>
          </a:p>
          <a:p>
            <a:r>
              <a:rPr lang="es-PA" dirty="0" smtClean="0"/>
              <a:t>Corriente de Offset</a:t>
            </a:r>
          </a:p>
          <a:p>
            <a:r>
              <a:rPr lang="es-PA" dirty="0" smtClean="0"/>
              <a:t>Valores típicos son de 100nA y 10nA</a:t>
            </a:r>
          </a:p>
          <a:p>
            <a:r>
              <a:rPr lang="es-PA" dirty="0" smtClean="0"/>
              <a:t>El voltaje de salida está representado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217" y="2117367"/>
            <a:ext cx="1103219" cy="6146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862" y="2587399"/>
            <a:ext cx="1409700" cy="4953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698" y="1740932"/>
            <a:ext cx="2421564" cy="225044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901" y="2281638"/>
            <a:ext cx="3116203" cy="203835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39" y="3991379"/>
            <a:ext cx="1714500" cy="6572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8146" y="3899647"/>
            <a:ext cx="4287887" cy="28996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2641" y="4495939"/>
            <a:ext cx="3133725" cy="5715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2641" y="5116121"/>
            <a:ext cx="2543175" cy="46672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2641" y="5702550"/>
            <a:ext cx="2438400" cy="73342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539" y="4857085"/>
            <a:ext cx="11144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0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smtClean="0"/>
              <a:t>Imperfecciones DC de </a:t>
            </a:r>
            <a:r>
              <a:rPr lang="es-PA" dirty="0" err="1" smtClean="0"/>
              <a:t>Op-Amps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Un mejor acople para eliminar estos efectos se hace a continuación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87" y="1896280"/>
            <a:ext cx="3600450" cy="2266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669" y="1767692"/>
            <a:ext cx="35242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smtClean="0"/>
              <a:t>Imperfecciones DC de </a:t>
            </a:r>
            <a:r>
              <a:rPr lang="es-PA" dirty="0" err="1" smtClean="0"/>
              <a:t>Op-Amps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Efecto de Vos e </a:t>
            </a:r>
            <a:r>
              <a:rPr lang="es-PA" dirty="0" err="1" smtClean="0"/>
              <a:t>Ios</a:t>
            </a:r>
            <a:endParaRPr lang="es-PA" dirty="0" smtClean="0"/>
          </a:p>
          <a:p>
            <a:r>
              <a:rPr lang="es-PA" dirty="0" smtClean="0"/>
              <a:t>Para ver el efecto de Vos cortocircuitamos a GND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Sin embargo esta solución tiene problema de saturación</a:t>
            </a:r>
          </a:p>
          <a:p>
            <a:r>
              <a:rPr lang="es-PA" dirty="0" smtClean="0"/>
              <a:t>Observe que en el </a:t>
            </a:r>
            <a:r>
              <a:rPr lang="es-PA" dirty="0" err="1" smtClean="0"/>
              <a:t>circuto</a:t>
            </a:r>
            <a:r>
              <a:rPr lang="es-PA" dirty="0" smtClean="0"/>
              <a:t> siguiente </a:t>
            </a:r>
            <a:r>
              <a:rPr lang="es-PA" dirty="0" err="1" smtClean="0"/>
              <a:t>Vo</a:t>
            </a:r>
            <a:r>
              <a:rPr lang="es-PA" dirty="0" smtClean="0"/>
              <a:t> tiene el problema que siempre llega a saturarse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290" y="1065714"/>
            <a:ext cx="4304471" cy="19424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074" y="2331890"/>
            <a:ext cx="1600200" cy="6762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763" y="4004959"/>
            <a:ext cx="52197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8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38068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Efectos de Ganancia de Lazo Abierto Finita y Ancho de Banda en el desempeño del circuito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La ganancia del amplificador es finita</a:t>
            </a:r>
          </a:p>
          <a:p>
            <a:r>
              <a:rPr lang="es-PA" dirty="0" smtClean="0"/>
              <a:t>Decrece con la frecuencia</a:t>
            </a:r>
          </a:p>
          <a:p>
            <a:r>
              <a:rPr lang="es-PA" dirty="0" smtClean="0"/>
              <a:t>Debajo podemos ver una curva característica de frecuencia del UA741</a:t>
            </a:r>
          </a:p>
          <a:p>
            <a:r>
              <a:rPr lang="es-PA" dirty="0" smtClean="0"/>
              <a:t>Estable debajo de 10Hz</a:t>
            </a:r>
          </a:p>
          <a:p>
            <a:r>
              <a:rPr lang="es-PA" dirty="0" smtClean="0"/>
              <a:t>Decrece a 20db/década</a:t>
            </a:r>
          </a:p>
          <a:p>
            <a:r>
              <a:rPr lang="es-PA" dirty="0" smtClean="0"/>
              <a:t>Usualmente el </a:t>
            </a:r>
            <a:r>
              <a:rPr lang="es-PA" dirty="0" err="1" smtClean="0"/>
              <a:t>opamp</a:t>
            </a:r>
            <a:r>
              <a:rPr lang="es-PA" dirty="0" smtClean="0"/>
              <a:t> tiene una…</a:t>
            </a:r>
          </a:p>
          <a:p>
            <a:r>
              <a:rPr lang="es-PA" dirty="0" smtClean="0"/>
              <a:t>… capacitancia interna (LPF en STC)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A0 = ganancia</a:t>
            </a:r>
          </a:p>
          <a:p>
            <a:r>
              <a:rPr lang="es-PA" dirty="0" err="1" smtClean="0"/>
              <a:t>wb</a:t>
            </a:r>
            <a:r>
              <a:rPr lang="es-PA" dirty="0" smtClean="0"/>
              <a:t> = 2</a:t>
            </a:r>
            <a:r>
              <a:rPr lang="es-PA" dirty="0" smtClean="0">
                <a:sym typeface="Symbol" panose="05050102010706020507" pitchFamily="18" charset="2"/>
              </a:rPr>
              <a:t>  x 10 rad/s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w &gt;&gt;&gt; </a:t>
            </a:r>
            <a:r>
              <a:rPr lang="es-PA" dirty="0" err="1" smtClean="0">
                <a:sym typeface="Symbol" panose="05050102010706020507" pitchFamily="18" charset="2"/>
              </a:rPr>
              <a:t>wb</a:t>
            </a:r>
            <a:r>
              <a:rPr lang="es-PA" dirty="0" smtClean="0">
                <a:sym typeface="Symbol" panose="05050102010706020507" pitchFamily="18" charset="2"/>
              </a:rPr>
              <a:t> se puede aproximar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884" y="2987414"/>
            <a:ext cx="5569666" cy="373564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4" y="4382451"/>
            <a:ext cx="1678189" cy="70909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480" y="4368163"/>
            <a:ext cx="1940501" cy="72338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694" y="5756565"/>
            <a:ext cx="1665190" cy="63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9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Efectos de Ganancia de Lazo Abierto Finita y Ancho de Banda en el desempeño del circuito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/>
          </a:bodyPr>
          <a:lstStyle/>
          <a:p>
            <a:r>
              <a:rPr lang="es-PA" dirty="0" smtClean="0"/>
              <a:t>Al final esta ecuación queda                        donde                      que es la ganancia a 0 dB </a:t>
            </a:r>
          </a:p>
          <a:p>
            <a:r>
              <a:rPr lang="es-PA" dirty="0" smtClean="0"/>
              <a:t>La ganancia de banda unitaria esta dada por</a:t>
            </a:r>
          </a:p>
          <a:p>
            <a:r>
              <a:rPr lang="es-PA" dirty="0" smtClean="0"/>
              <a:t>Note que como quedamos anteriormente para w &gt;&gt;&gt; </a:t>
            </a:r>
            <a:r>
              <a:rPr lang="es-PA" dirty="0" err="1" smtClean="0"/>
              <a:t>wb</a:t>
            </a:r>
            <a:endParaRPr lang="es-PA" dirty="0" smtClean="0"/>
          </a:p>
          <a:p>
            <a:r>
              <a:rPr lang="es-PA" dirty="0" err="1" smtClean="0"/>
              <a:t>fb</a:t>
            </a:r>
            <a:r>
              <a:rPr lang="es-PA" dirty="0" smtClean="0"/>
              <a:t> es el producto de ganancia de banda</a:t>
            </a:r>
          </a:p>
          <a:p>
            <a:r>
              <a:rPr lang="es-PA" dirty="0" smtClean="0"/>
              <a:t>La magnitud de ganancia es 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 estos modelos se les conoce como modelos…</a:t>
            </a:r>
          </a:p>
          <a:p>
            <a:r>
              <a:rPr lang="es-PA" dirty="0" smtClean="0"/>
              <a:t>… de un polo</a:t>
            </a:r>
          </a:p>
          <a:p>
            <a:r>
              <a:rPr lang="es-PA" dirty="0" smtClean="0"/>
              <a:t>Este polo dominante controla el sistema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753" y="1454726"/>
            <a:ext cx="1404938" cy="61401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214" y="1522503"/>
            <a:ext cx="1236009" cy="47845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451" y="2029679"/>
            <a:ext cx="940913" cy="38333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187" y="2125650"/>
            <a:ext cx="1272632" cy="73894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1514" y="3244448"/>
            <a:ext cx="1796911" cy="80800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6888" y="3244447"/>
            <a:ext cx="5316374" cy="347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4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Efectos de Ganancia de Lazo Abierto Finita y Ancho de Banda en el desempeño del circuito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opamp</a:t>
            </a:r>
            <a:r>
              <a:rPr lang="es-PA" dirty="0" smtClean="0"/>
              <a:t> compensado internamente tiene una ganancia de lazo abierto de 106db y una ganancia unitaria de ancho de banda de 3MHz.  Encontrar</a:t>
            </a:r>
          </a:p>
          <a:p>
            <a:pPr lvl="1"/>
            <a:r>
              <a:rPr lang="es-PA" dirty="0" err="1" smtClean="0"/>
              <a:t>fb</a:t>
            </a:r>
            <a:endParaRPr lang="es-PA" dirty="0" smtClean="0"/>
          </a:p>
          <a:p>
            <a:pPr lvl="1"/>
            <a:r>
              <a:rPr lang="es-PA" dirty="0" smtClean="0"/>
              <a:t>Ganancia de lazo abierto en dB si </a:t>
            </a:r>
            <a:r>
              <a:rPr lang="es-PA" dirty="0" err="1" smtClean="0"/>
              <a:t>fb</a:t>
            </a:r>
            <a:r>
              <a:rPr lang="es-PA" dirty="0" smtClean="0"/>
              <a:t> es</a:t>
            </a:r>
          </a:p>
          <a:p>
            <a:pPr lvl="2"/>
            <a:r>
              <a:rPr lang="es-PA" dirty="0" smtClean="0"/>
              <a:t>300 Hz</a:t>
            </a:r>
          </a:p>
          <a:p>
            <a:pPr lvl="2"/>
            <a:r>
              <a:rPr lang="es-PA" dirty="0" smtClean="0"/>
              <a:t>3kHz</a:t>
            </a:r>
          </a:p>
          <a:p>
            <a:pPr lvl="2"/>
            <a:r>
              <a:rPr lang="es-PA" dirty="0" smtClean="0"/>
              <a:t>12kHz</a:t>
            </a:r>
          </a:p>
          <a:p>
            <a:pPr lvl="2"/>
            <a:r>
              <a:rPr lang="es-PA" dirty="0" smtClean="0"/>
              <a:t>60kHz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888" y="2287391"/>
            <a:ext cx="1404938" cy="61401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29" y="2320210"/>
            <a:ext cx="1236009" cy="47845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888" y="3244447"/>
            <a:ext cx="5316374" cy="347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2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Efectos de Ganancia de Lazo Abierto Finita y Ancho de Banda en el desempeño del circuito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opamp</a:t>
            </a:r>
            <a:r>
              <a:rPr lang="es-PA" dirty="0" smtClean="0"/>
              <a:t> compensado internamente tiene una ganancia de lazo abierto de 106db y una ganancia unitaria de ancho de banda de 3MHz.  Encontrar</a:t>
            </a:r>
          </a:p>
          <a:p>
            <a:pPr lvl="1"/>
            <a:r>
              <a:rPr lang="es-PA" dirty="0" err="1" smtClean="0"/>
              <a:t>fb</a:t>
            </a:r>
            <a:endParaRPr lang="es-PA" dirty="0" smtClean="0"/>
          </a:p>
          <a:p>
            <a:pPr lvl="1"/>
            <a:r>
              <a:rPr lang="es-PA" dirty="0" smtClean="0"/>
              <a:t>Ganancia de lazo abierto en dB si </a:t>
            </a:r>
            <a:r>
              <a:rPr lang="es-PA" dirty="0" err="1" smtClean="0"/>
              <a:t>fb</a:t>
            </a:r>
            <a:r>
              <a:rPr lang="es-PA" dirty="0" smtClean="0"/>
              <a:t> es</a:t>
            </a:r>
          </a:p>
          <a:p>
            <a:pPr lvl="2"/>
            <a:r>
              <a:rPr lang="es-PA" dirty="0" smtClean="0"/>
              <a:t>300 Hz</a:t>
            </a:r>
          </a:p>
          <a:p>
            <a:pPr lvl="2"/>
            <a:r>
              <a:rPr lang="es-PA" dirty="0" smtClean="0"/>
              <a:t>3kHz</a:t>
            </a:r>
          </a:p>
          <a:p>
            <a:pPr lvl="2"/>
            <a:r>
              <a:rPr lang="es-PA" dirty="0" smtClean="0"/>
              <a:t>12kHz</a:t>
            </a:r>
          </a:p>
          <a:p>
            <a:pPr lvl="2"/>
            <a:r>
              <a:rPr lang="es-PA" dirty="0" smtClean="0"/>
              <a:t>60kHz</a:t>
            </a:r>
          </a:p>
          <a:p>
            <a:pPr lvl="2"/>
            <a:endParaRPr lang="es-PA" dirty="0"/>
          </a:p>
          <a:p>
            <a:r>
              <a:rPr lang="es-PA" dirty="0" err="1" smtClean="0"/>
              <a:t>fb</a:t>
            </a:r>
            <a:r>
              <a:rPr lang="es-PA" dirty="0" smtClean="0"/>
              <a:t> = 15 Hz</a:t>
            </a:r>
          </a:p>
          <a:p>
            <a:r>
              <a:rPr lang="es-PA" dirty="0" smtClean="0"/>
              <a:t>80dB</a:t>
            </a:r>
          </a:p>
          <a:p>
            <a:r>
              <a:rPr lang="es-PA" dirty="0" smtClean="0"/>
              <a:t>60dB</a:t>
            </a:r>
          </a:p>
          <a:p>
            <a:r>
              <a:rPr lang="es-PA" dirty="0" smtClean="0"/>
              <a:t>48dB</a:t>
            </a:r>
          </a:p>
          <a:p>
            <a:r>
              <a:rPr lang="es-PA" dirty="0" smtClean="0"/>
              <a:t>34dB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888" y="2287391"/>
            <a:ext cx="1404938" cy="61401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29" y="2320210"/>
            <a:ext cx="1236009" cy="47845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888" y="3244447"/>
            <a:ext cx="5316374" cy="347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7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de Amplificadores de Lazo Cerrado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/>
          </a:bodyPr>
          <a:lstStyle/>
          <a:p>
            <a:r>
              <a:rPr lang="es-PA" dirty="0" smtClean="0"/>
              <a:t>Analizaremos los efectos del </a:t>
            </a:r>
            <a:r>
              <a:rPr lang="es-PA" dirty="0" err="1" smtClean="0"/>
              <a:t>opamp</a:t>
            </a:r>
            <a:r>
              <a:rPr lang="es-PA" dirty="0" smtClean="0"/>
              <a:t> de lazo cerrado del inversor</a:t>
            </a:r>
          </a:p>
          <a:p>
            <a:r>
              <a:rPr lang="es-PA" dirty="0" smtClean="0"/>
              <a:t>Para el caso de este </a:t>
            </a:r>
            <a:r>
              <a:rPr lang="es-PA" dirty="0" err="1" smtClean="0"/>
              <a:t>amplifcador</a:t>
            </a:r>
            <a:r>
              <a:rPr lang="es-PA" dirty="0" smtClean="0"/>
              <a:t>                                  si sustituimos por</a:t>
            </a:r>
          </a:p>
          <a:p>
            <a:r>
              <a:rPr lang="es-PA" dirty="0" smtClean="0"/>
              <a:t>Tenemos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Y para A0 &gt;&gt;&gt; (1 + R2/R1)</a:t>
            </a:r>
          </a:p>
          <a:p>
            <a:endParaRPr lang="es-PA" dirty="0"/>
          </a:p>
          <a:p>
            <a:r>
              <a:rPr lang="es-PA" dirty="0" smtClean="0"/>
              <a:t>Que es la misma forma de un filtro paso bajo con STC (1 constante de tiempo)</a:t>
            </a:r>
          </a:p>
          <a:p>
            <a:r>
              <a:rPr lang="es-PA" dirty="0" smtClean="0"/>
              <a:t>La frecuencia a 3dB 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371" y="1925056"/>
            <a:ext cx="2193750" cy="7537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431" y="1925056"/>
            <a:ext cx="1323975" cy="6000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76" y="2792904"/>
            <a:ext cx="3706874" cy="99348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305" y="3892292"/>
            <a:ext cx="2518568" cy="90352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0090" y="5403224"/>
            <a:ext cx="1690951" cy="65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de Amplificadores de Lazo Cerrado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/>
          </a:bodyPr>
          <a:lstStyle/>
          <a:p>
            <a:r>
              <a:rPr lang="es-PA" dirty="0" smtClean="0"/>
              <a:t>Analizaremos los efectos del </a:t>
            </a:r>
            <a:r>
              <a:rPr lang="es-PA" dirty="0" err="1" smtClean="0"/>
              <a:t>opamp</a:t>
            </a:r>
            <a:r>
              <a:rPr lang="es-PA" dirty="0" smtClean="0"/>
              <a:t> de lazo cerrado del no inversor</a:t>
            </a:r>
          </a:p>
          <a:p>
            <a:r>
              <a:rPr lang="es-PA" dirty="0" smtClean="0"/>
              <a:t>Para el caso de este </a:t>
            </a:r>
            <a:r>
              <a:rPr lang="es-PA" dirty="0" err="1" smtClean="0"/>
              <a:t>amplifcador</a:t>
            </a:r>
            <a:r>
              <a:rPr lang="es-PA" dirty="0" smtClean="0"/>
              <a:t>                                  si sustituimos por</a:t>
            </a:r>
          </a:p>
          <a:p>
            <a:endParaRPr lang="es-PA" dirty="0" smtClean="0"/>
          </a:p>
          <a:p>
            <a:r>
              <a:rPr lang="es-PA" dirty="0" smtClean="0"/>
              <a:t>Tenemos que para A0 &gt;&gt;&gt; ( 1 + R2/R1) nos queda</a:t>
            </a:r>
          </a:p>
          <a:p>
            <a:endParaRPr lang="es-PA" dirty="0" smtClean="0"/>
          </a:p>
          <a:p>
            <a:r>
              <a:rPr lang="es-PA" dirty="0" smtClean="0"/>
              <a:t>Y la frecuencia a 3dB es la misma </a:t>
            </a:r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Considere un </a:t>
            </a:r>
            <a:r>
              <a:rPr lang="es-PA" dirty="0" err="1" smtClean="0"/>
              <a:t>op-amp</a:t>
            </a:r>
            <a:r>
              <a:rPr lang="es-PA" dirty="0" smtClean="0"/>
              <a:t> con ft = 1MHz.  Encuentre la frecuencia a 3dB del amplificador de lazo cerrado con ganancia nominal de 1000, 100, 10, 1, -1, -10, -100, -1000.  Dibuje la gráfica para frecuencias de 10 y -10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431" y="1925056"/>
            <a:ext cx="1323975" cy="6000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266" y="1925056"/>
            <a:ext cx="2184415" cy="7923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861" y="2766789"/>
            <a:ext cx="2959039" cy="113709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266" y="3618136"/>
            <a:ext cx="1799638" cy="68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1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Tarjetas propuestas para el Curso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8402585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No existe tarjeta de curso</a:t>
            </a:r>
            <a:endParaRPr lang="es-PA" b="1" i="1" dirty="0" smtClean="0"/>
          </a:p>
        </p:txBody>
      </p:sp>
    </p:spTree>
    <p:extLst>
      <p:ext uri="{BB962C8B-B14F-4D97-AF65-F5344CB8AC3E}">
        <p14:creationId xmlns:p14="http://schemas.microsoft.com/office/powerpoint/2010/main" val="24900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de Amplificadores de Lazo Cerrado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/>
          </a:bodyPr>
          <a:lstStyle/>
          <a:p>
            <a:r>
              <a:rPr lang="es-PA" dirty="0" smtClean="0"/>
              <a:t>Considere un </a:t>
            </a:r>
            <a:r>
              <a:rPr lang="es-PA" dirty="0" err="1" smtClean="0"/>
              <a:t>op-amp</a:t>
            </a:r>
            <a:r>
              <a:rPr lang="es-PA" dirty="0" smtClean="0"/>
              <a:t> con ft = 1MHz.  Encuentre la frecuencia a 3dB del amplificador de lazo cerrado con ganancia nominal de 1000, 100, 10, 1, -1, -10, -100, -1000.  Dibuje la gráfica para frecuencias de 10 y -10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5" y="2733289"/>
            <a:ext cx="4809688" cy="283590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100" y="2324566"/>
            <a:ext cx="4578768" cy="208001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099" y="4594751"/>
            <a:ext cx="4561636" cy="212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4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de Amplificadores de Lazo Cerrado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opamp</a:t>
            </a:r>
            <a:r>
              <a:rPr lang="es-PA" dirty="0" smtClean="0"/>
              <a:t> compensado internamente tiene una ganancia de DC de lazo abierto de 10^6 V/V y una ganancia de lazo abierto de 40dB a 10kHz.</a:t>
            </a:r>
          </a:p>
          <a:p>
            <a:pPr lvl="1"/>
            <a:r>
              <a:rPr lang="es-PA" dirty="0" smtClean="0"/>
              <a:t>Estimar la frecuencia a 3dB</a:t>
            </a:r>
          </a:p>
          <a:p>
            <a:pPr lvl="1"/>
            <a:r>
              <a:rPr lang="es-PA" dirty="0" smtClean="0"/>
              <a:t>La frecuencia de ganancia unitaria</a:t>
            </a:r>
          </a:p>
          <a:p>
            <a:pPr lvl="1"/>
            <a:r>
              <a:rPr lang="es-PA" dirty="0" smtClean="0"/>
              <a:t>El producto de ganancia de ancho de banda</a:t>
            </a:r>
          </a:p>
          <a:p>
            <a:r>
              <a:rPr lang="es-PA" dirty="0" smtClean="0"/>
              <a:t>Un </a:t>
            </a:r>
            <a:r>
              <a:rPr lang="es-PA" dirty="0" err="1" smtClean="0"/>
              <a:t>op-amp</a:t>
            </a:r>
            <a:r>
              <a:rPr lang="es-PA" dirty="0" smtClean="0"/>
              <a:t> tiene 106dB de ganancia dc y un solo polo a ft = 2MHz que se utiliza para diseñar un </a:t>
            </a:r>
            <a:r>
              <a:rPr lang="es-PA" dirty="0" err="1" smtClean="0"/>
              <a:t>amplfiicador</a:t>
            </a:r>
            <a:r>
              <a:rPr lang="es-PA" dirty="0" smtClean="0"/>
              <a:t> no inversor con una ganancia nominal de 1000.  Encuentre la frecuencia a 3dB de lazo cerrado</a:t>
            </a:r>
          </a:p>
        </p:txBody>
      </p:sp>
    </p:spTree>
    <p:extLst>
      <p:ext uri="{BB962C8B-B14F-4D97-AF65-F5344CB8AC3E}">
        <p14:creationId xmlns:p14="http://schemas.microsoft.com/office/powerpoint/2010/main" val="288459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de Amplificadores de Lazo Cerrado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opamp</a:t>
            </a:r>
            <a:r>
              <a:rPr lang="es-PA" dirty="0" smtClean="0"/>
              <a:t> compensado internamente tiene una ganancia de DC de lazo abierto de 10^6 V/V y una ganancia de lazo abierto de 40dB a 10kHz.</a:t>
            </a:r>
          </a:p>
          <a:p>
            <a:pPr lvl="1"/>
            <a:r>
              <a:rPr lang="es-PA" dirty="0" smtClean="0"/>
              <a:t>Estimar la frecuencia a 3dB</a:t>
            </a:r>
          </a:p>
          <a:p>
            <a:pPr lvl="1"/>
            <a:r>
              <a:rPr lang="es-PA" dirty="0" smtClean="0"/>
              <a:t>La frecuencia de ganancia unitaria</a:t>
            </a:r>
          </a:p>
          <a:p>
            <a:pPr lvl="1"/>
            <a:r>
              <a:rPr lang="es-PA" dirty="0" smtClean="0"/>
              <a:t>El producto de ganancia de ancho de banda</a:t>
            </a:r>
          </a:p>
          <a:p>
            <a:r>
              <a:rPr lang="es-PA" dirty="0" smtClean="0"/>
              <a:t>1Hz, 1MHz, 1MHz, 60dB</a:t>
            </a:r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Un </a:t>
            </a:r>
            <a:r>
              <a:rPr lang="es-PA" dirty="0" err="1" smtClean="0"/>
              <a:t>op-amp</a:t>
            </a:r>
            <a:r>
              <a:rPr lang="es-PA" dirty="0" smtClean="0"/>
              <a:t> tiene 106dB de ganancia dc y un solo polo a ft = 2MHz que se utiliza para diseñar un </a:t>
            </a:r>
            <a:r>
              <a:rPr lang="es-PA" dirty="0" err="1" smtClean="0"/>
              <a:t>amplfiicador</a:t>
            </a:r>
            <a:r>
              <a:rPr lang="es-PA" dirty="0" smtClean="0"/>
              <a:t> no inversor con una ganancia nominal de 1000.  Encuentre la frecuencia a 3dB de lazo cerrado</a:t>
            </a:r>
          </a:p>
          <a:p>
            <a:r>
              <a:rPr lang="es-PA" dirty="0" smtClean="0"/>
              <a:t>20dB</a:t>
            </a:r>
          </a:p>
        </p:txBody>
      </p:sp>
    </p:spTree>
    <p:extLst>
      <p:ext uri="{BB962C8B-B14F-4D97-AF65-F5344CB8AC3E}">
        <p14:creationId xmlns:p14="http://schemas.microsoft.com/office/powerpoint/2010/main" val="242458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Operación de </a:t>
            </a:r>
            <a:r>
              <a:rPr lang="es-PA" sz="3500" dirty="0" err="1" smtClean="0"/>
              <a:t>Op-Amps</a:t>
            </a:r>
            <a:r>
              <a:rPr lang="es-PA" sz="3500" dirty="0" smtClean="0"/>
              <a:t> a larga señal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/>
          </a:bodyPr>
          <a:lstStyle/>
          <a:p>
            <a:r>
              <a:rPr lang="es-PA" dirty="0" smtClean="0"/>
              <a:t>Voltaje de Saturación de Salida</a:t>
            </a:r>
          </a:p>
          <a:p>
            <a:r>
              <a:rPr lang="es-PA" dirty="0" smtClean="0"/>
              <a:t>Se saturan aproximadamente a +1V o -1V del voltaje de </a:t>
            </a:r>
            <a:r>
              <a:rPr lang="es-PA" dirty="0" err="1" smtClean="0"/>
              <a:t>de</a:t>
            </a:r>
            <a:r>
              <a:rPr lang="es-PA" dirty="0" smtClean="0"/>
              <a:t> alimentación</a:t>
            </a:r>
            <a:endParaRPr lang="es-PA" dirty="0"/>
          </a:p>
          <a:p>
            <a:r>
              <a:rPr lang="es-PA" dirty="0" smtClean="0"/>
              <a:t>Si tenemos un </a:t>
            </a:r>
            <a:r>
              <a:rPr lang="es-PA" dirty="0" err="1" smtClean="0"/>
              <a:t>opamp</a:t>
            </a:r>
            <a:r>
              <a:rPr lang="es-PA" dirty="0" smtClean="0"/>
              <a:t> con estas condiciones y una señal se debe mantener dentro de este rango para no perderla</a:t>
            </a:r>
          </a:p>
          <a:p>
            <a:endParaRPr lang="es-PA" dirty="0"/>
          </a:p>
          <a:p>
            <a:r>
              <a:rPr lang="es-PA" dirty="0" smtClean="0"/>
              <a:t>Límite del voltaje de salida</a:t>
            </a:r>
          </a:p>
          <a:p>
            <a:r>
              <a:rPr lang="es-PA" dirty="0" smtClean="0"/>
              <a:t>El UA741 tiene una corriente de diseño de salida máxima de +/-20mA, no más </a:t>
            </a:r>
          </a:p>
          <a:p>
            <a:r>
              <a:rPr lang="es-PA" dirty="0" smtClean="0"/>
              <a:t>Incluye la corriente en el circuito de </a:t>
            </a:r>
            <a:r>
              <a:rPr lang="es-PA" dirty="0" err="1" smtClean="0"/>
              <a:t>feedback</a:t>
            </a:r>
            <a:r>
              <a:rPr lang="es-PA" dirty="0" smtClean="0"/>
              <a:t> y la resistencia de carga</a:t>
            </a:r>
          </a:p>
          <a:p>
            <a:r>
              <a:rPr lang="es-PA" dirty="0" smtClean="0"/>
              <a:t>Se saturará al nivel de corriente máximo del </a:t>
            </a:r>
            <a:r>
              <a:rPr lang="es-PA" dirty="0" err="1" smtClean="0"/>
              <a:t>op-amp</a:t>
            </a:r>
            <a:r>
              <a:rPr lang="es-PA" dirty="0" smtClean="0"/>
              <a:t> aunque se requiera más.</a:t>
            </a:r>
          </a:p>
        </p:txBody>
      </p:sp>
    </p:spTree>
    <p:extLst>
      <p:ext uri="{BB962C8B-B14F-4D97-AF65-F5344CB8AC3E}">
        <p14:creationId xmlns:p14="http://schemas.microsoft.com/office/powerpoint/2010/main" val="224376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Operación de </a:t>
            </a:r>
            <a:r>
              <a:rPr lang="es-PA" sz="3500" dirty="0" err="1" smtClean="0"/>
              <a:t>Op-Amps</a:t>
            </a:r>
            <a:r>
              <a:rPr lang="es-PA" sz="3500" dirty="0" smtClean="0"/>
              <a:t> a larga señal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Considere el amplificador operacional no inversor de ganancia 10V/VL.  Se suministra una forma de onda seno en la entrada y la salida tiene un resistor de carga RL.  Los voltajes de saturación del </a:t>
            </a:r>
            <a:r>
              <a:rPr lang="es-PA" dirty="0" err="1" smtClean="0"/>
              <a:t>opamp</a:t>
            </a:r>
            <a:r>
              <a:rPr lang="es-PA" dirty="0" smtClean="0"/>
              <a:t> son 13V y la corriente de salida de 20mA.</a:t>
            </a:r>
          </a:p>
          <a:p>
            <a:r>
              <a:rPr lang="es-PA" dirty="0" smtClean="0"/>
              <a:t>Especifique la señal para</a:t>
            </a:r>
          </a:p>
          <a:p>
            <a:pPr lvl="1"/>
            <a:r>
              <a:rPr lang="es-PA" dirty="0" err="1" smtClean="0"/>
              <a:t>Vp</a:t>
            </a:r>
            <a:r>
              <a:rPr lang="es-PA" dirty="0" smtClean="0"/>
              <a:t> = 1, RL = 1k</a:t>
            </a:r>
          </a:p>
          <a:p>
            <a:pPr lvl="1"/>
            <a:r>
              <a:rPr lang="es-PA" dirty="0" err="1" smtClean="0"/>
              <a:t>Vp</a:t>
            </a:r>
            <a:r>
              <a:rPr lang="es-PA" dirty="0" smtClean="0"/>
              <a:t> = 1.5, RL = 1k</a:t>
            </a:r>
          </a:p>
          <a:p>
            <a:pPr lvl="1"/>
            <a:r>
              <a:rPr lang="es-PA" dirty="0" smtClean="0"/>
              <a:t>Si RL = 1k cual es el máximo valor de </a:t>
            </a:r>
            <a:r>
              <a:rPr lang="es-PA" dirty="0" err="1" smtClean="0"/>
              <a:t>Vp</a:t>
            </a:r>
            <a:r>
              <a:rPr lang="es-PA" dirty="0" smtClean="0"/>
              <a:t> para una onda no distorsionada seno de entrada</a:t>
            </a:r>
          </a:p>
          <a:p>
            <a:pPr lvl="1"/>
            <a:r>
              <a:rPr lang="es-PA" dirty="0" smtClean="0"/>
              <a:t>Si </a:t>
            </a:r>
            <a:r>
              <a:rPr lang="es-PA" dirty="0" err="1" smtClean="0"/>
              <a:t>Vp</a:t>
            </a:r>
            <a:r>
              <a:rPr lang="es-PA" dirty="0" smtClean="0"/>
              <a:t> = 1 cual es el menor valor de RL permitido</a:t>
            </a:r>
          </a:p>
          <a:p>
            <a:endParaRPr lang="es-PA" dirty="0" smtClean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719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Operación de </a:t>
            </a:r>
            <a:r>
              <a:rPr lang="es-PA" sz="3500" dirty="0" err="1" smtClean="0"/>
              <a:t>Op-Amps</a:t>
            </a:r>
            <a:r>
              <a:rPr lang="es-PA" sz="3500" dirty="0" smtClean="0"/>
              <a:t> a larga señal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Considere el amplificador operacional no inversor de ganancia 10V/VL.  Se suministra una forma de onda seno en la entrada y la salida tiene un resistor de carga RL.  Los voltajes de saturación del </a:t>
            </a:r>
            <a:r>
              <a:rPr lang="es-PA" dirty="0" err="1" smtClean="0"/>
              <a:t>opamp</a:t>
            </a:r>
            <a:r>
              <a:rPr lang="es-PA" dirty="0" smtClean="0"/>
              <a:t> son 13V y la corriente de salida de 20mA.</a:t>
            </a:r>
          </a:p>
          <a:p>
            <a:r>
              <a:rPr lang="es-PA" dirty="0" smtClean="0"/>
              <a:t>Especifique la señal para</a:t>
            </a:r>
          </a:p>
          <a:p>
            <a:pPr lvl="1"/>
            <a:r>
              <a:rPr lang="es-PA" dirty="0" err="1" smtClean="0"/>
              <a:t>Vp</a:t>
            </a:r>
            <a:r>
              <a:rPr lang="es-PA" dirty="0" smtClean="0"/>
              <a:t> = 1, RL = 1k</a:t>
            </a:r>
          </a:p>
          <a:p>
            <a:pPr lvl="1"/>
            <a:r>
              <a:rPr lang="es-PA" dirty="0" err="1" smtClean="0"/>
              <a:t>Vp</a:t>
            </a:r>
            <a:r>
              <a:rPr lang="es-PA" dirty="0" smtClean="0"/>
              <a:t> = 1.5, RL = 1k</a:t>
            </a:r>
          </a:p>
          <a:p>
            <a:pPr lvl="1"/>
            <a:r>
              <a:rPr lang="es-PA" dirty="0" smtClean="0"/>
              <a:t>Si RL = 1k cual es el máximo valor de </a:t>
            </a:r>
            <a:r>
              <a:rPr lang="es-PA" dirty="0" err="1" smtClean="0"/>
              <a:t>Vp</a:t>
            </a:r>
            <a:r>
              <a:rPr lang="es-PA" dirty="0" smtClean="0"/>
              <a:t> para una onda no distorsionada seno de entrada</a:t>
            </a:r>
          </a:p>
          <a:p>
            <a:pPr lvl="2"/>
            <a:r>
              <a:rPr lang="es-PA" dirty="0" err="1" smtClean="0"/>
              <a:t>Vp</a:t>
            </a:r>
            <a:r>
              <a:rPr lang="es-PA" dirty="0" smtClean="0"/>
              <a:t> = 1.3V</a:t>
            </a:r>
          </a:p>
          <a:p>
            <a:pPr lvl="1"/>
            <a:r>
              <a:rPr lang="es-PA" dirty="0" smtClean="0"/>
              <a:t>Si </a:t>
            </a:r>
            <a:r>
              <a:rPr lang="es-PA" dirty="0" err="1" smtClean="0"/>
              <a:t>Vp</a:t>
            </a:r>
            <a:r>
              <a:rPr lang="es-PA" dirty="0" smtClean="0"/>
              <a:t> = 1 cual es el menor valor de RL permitido</a:t>
            </a:r>
          </a:p>
          <a:p>
            <a:pPr lvl="2"/>
            <a:r>
              <a:rPr lang="es-PA" dirty="0" smtClean="0"/>
              <a:t>RL = 526 Ohm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039" y="4611589"/>
            <a:ext cx="5978725" cy="211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9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err="1" smtClean="0"/>
              <a:t>Slew</a:t>
            </a:r>
            <a:r>
              <a:rPr lang="es-PA" sz="3500" dirty="0" smtClean="0"/>
              <a:t> </a:t>
            </a:r>
            <a:r>
              <a:rPr lang="es-PA" sz="3500" dirty="0" err="1" smtClean="0"/>
              <a:t>Rate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Velocidad de Subida </a:t>
            </a:r>
          </a:p>
          <a:p>
            <a:r>
              <a:rPr lang="es-PA" dirty="0" smtClean="0"/>
              <a:t>El cambio máximo de velocidad de subida de un </a:t>
            </a:r>
            <a:r>
              <a:rPr lang="es-PA" dirty="0" err="1" smtClean="0"/>
              <a:t>opamp</a:t>
            </a:r>
            <a:r>
              <a:rPr lang="es-PA" dirty="0" smtClean="0"/>
              <a:t> está definido por</a:t>
            </a:r>
          </a:p>
          <a:p>
            <a:r>
              <a:rPr lang="es-PA" dirty="0" smtClean="0"/>
              <a:t>En las hojas de datos aparece por </a:t>
            </a:r>
            <a:r>
              <a:rPr lang="es-PA" dirty="0" smtClean="0">
                <a:sym typeface="Symbol" panose="05050102010706020507" pitchFamily="18" charset="2"/>
              </a:rPr>
              <a:t>V/s</a:t>
            </a:r>
          </a:p>
          <a:p>
            <a:r>
              <a:rPr lang="es-PA" dirty="0" smtClean="0"/>
              <a:t> Quiere decir que si la entrada cambia más rápido que este valor, la salida no podrá cambiar tan rápido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La función de transferencia para este casi se da si R2 = 0 y R1 = </a:t>
            </a:r>
            <a:r>
              <a:rPr lang="es-PA" dirty="0" err="1" smtClean="0"/>
              <a:t>inf</a:t>
            </a:r>
            <a:endParaRPr lang="es-PA" dirty="0" smtClean="0"/>
          </a:p>
          <a:p>
            <a:r>
              <a:rPr lang="es-PA" dirty="0" smtClean="0"/>
              <a:t>Y sigue la regla                    y voltaje de salida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684" y="1236372"/>
            <a:ext cx="1577257" cy="9659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55" y="2997837"/>
            <a:ext cx="2181225" cy="18478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16" y="3522516"/>
            <a:ext cx="2552700" cy="13430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219" y="2997837"/>
            <a:ext cx="2838450" cy="12001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2919" y="2940687"/>
            <a:ext cx="2743200" cy="1905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6207" y="5139303"/>
            <a:ext cx="1486508" cy="88956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40" y="5701483"/>
            <a:ext cx="2257229" cy="51593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0565" y="5756073"/>
            <a:ext cx="1226463" cy="46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4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err="1" smtClean="0"/>
              <a:t>Slew</a:t>
            </a:r>
            <a:r>
              <a:rPr lang="es-PA" sz="3500" dirty="0" smtClean="0"/>
              <a:t> </a:t>
            </a:r>
            <a:r>
              <a:rPr lang="es-PA" sz="3500" dirty="0" err="1" smtClean="0"/>
              <a:t>Rate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opamp</a:t>
            </a:r>
            <a:r>
              <a:rPr lang="es-PA" dirty="0" smtClean="0"/>
              <a:t> seguidor tiene un SR de 1V/</a:t>
            </a:r>
            <a:r>
              <a:rPr lang="es-PA" dirty="0" err="1" smtClean="0"/>
              <a:t>us</a:t>
            </a:r>
            <a:r>
              <a:rPr lang="es-PA" dirty="0" smtClean="0"/>
              <a:t> y una ganancia unitaria de ancho de banda ft de 1MHz.  Encuentre</a:t>
            </a:r>
          </a:p>
          <a:p>
            <a:pPr lvl="1"/>
            <a:r>
              <a:rPr lang="es-PA" dirty="0" smtClean="0"/>
              <a:t>El voltaje de entrada máximo al que puede </a:t>
            </a:r>
            <a:r>
              <a:rPr lang="es-PA" dirty="0" err="1" smtClean="0"/>
              <a:t>somenterse</a:t>
            </a:r>
            <a:r>
              <a:rPr lang="es-PA" dirty="0" smtClean="0"/>
              <a:t> y logre una rampa exponencial</a:t>
            </a:r>
          </a:p>
          <a:p>
            <a:pPr lvl="1"/>
            <a:r>
              <a:rPr lang="es-PA" dirty="0" smtClean="0"/>
              <a:t>Para este voltaje cual es el 10% y 90% de tiempo de subida de la onda de salida</a:t>
            </a:r>
          </a:p>
          <a:p>
            <a:pPr lvl="1"/>
            <a:r>
              <a:rPr lang="es-PA" dirty="0" smtClean="0"/>
              <a:t>Si hay una onda de entrada </a:t>
            </a:r>
            <a:r>
              <a:rPr lang="es-PA" dirty="0" err="1" smtClean="0"/>
              <a:t>escalon</a:t>
            </a:r>
            <a:r>
              <a:rPr lang="es-PA" dirty="0" smtClean="0"/>
              <a:t> aplicada a 10 veces más encuentre el 10% y 90% de tiempo de subida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537" y="3410620"/>
            <a:ext cx="2181225" cy="18478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260" y="3353470"/>
            <a:ext cx="2743200" cy="1905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718" y="3398691"/>
            <a:ext cx="1226463" cy="46938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588" y="4022780"/>
            <a:ext cx="2552700" cy="134302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24" y="3410620"/>
            <a:ext cx="2257229" cy="5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0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err="1" smtClean="0"/>
              <a:t>Slew</a:t>
            </a:r>
            <a:r>
              <a:rPr lang="es-PA" sz="3500" dirty="0" smtClean="0"/>
              <a:t> </a:t>
            </a:r>
            <a:r>
              <a:rPr lang="es-PA" sz="3500" dirty="0" err="1" smtClean="0"/>
              <a:t>Rate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opamp</a:t>
            </a:r>
            <a:r>
              <a:rPr lang="es-PA" dirty="0" smtClean="0"/>
              <a:t> seguidor tiene un SR de 1V/</a:t>
            </a:r>
            <a:r>
              <a:rPr lang="es-PA" dirty="0" err="1" smtClean="0"/>
              <a:t>us</a:t>
            </a:r>
            <a:r>
              <a:rPr lang="es-PA" dirty="0" smtClean="0"/>
              <a:t> y una ganancia unitaria de ancho de banda ft de 1MHz.  Encuentre</a:t>
            </a:r>
          </a:p>
          <a:p>
            <a:pPr lvl="1"/>
            <a:r>
              <a:rPr lang="es-PA" dirty="0" smtClean="0"/>
              <a:t>El voltaje de entrada máximo al que puede </a:t>
            </a:r>
            <a:r>
              <a:rPr lang="es-PA" dirty="0" err="1" smtClean="0"/>
              <a:t>somenterse</a:t>
            </a:r>
            <a:r>
              <a:rPr lang="es-PA" dirty="0" smtClean="0"/>
              <a:t> y logre una rampa exponencial</a:t>
            </a:r>
          </a:p>
          <a:p>
            <a:pPr lvl="1"/>
            <a:r>
              <a:rPr lang="es-PA" dirty="0" smtClean="0"/>
              <a:t>Para este voltaje cual es el 10% y 90% de tiempo de subida de la onda de salida</a:t>
            </a:r>
          </a:p>
          <a:p>
            <a:pPr lvl="1"/>
            <a:r>
              <a:rPr lang="es-PA" dirty="0" smtClean="0"/>
              <a:t>Si hay una onda de entrada </a:t>
            </a:r>
            <a:r>
              <a:rPr lang="es-PA" dirty="0" err="1" smtClean="0"/>
              <a:t>escalon</a:t>
            </a:r>
            <a:r>
              <a:rPr lang="es-PA" dirty="0" smtClean="0"/>
              <a:t> aplicada a 10 veces más encuentre el 10% y 90% de tiempo de subida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0.16V</a:t>
            </a:r>
          </a:p>
          <a:p>
            <a:pPr lvl="1"/>
            <a:r>
              <a:rPr lang="es-PA" dirty="0" smtClean="0"/>
              <a:t>0.35 </a:t>
            </a:r>
            <a:r>
              <a:rPr lang="es-PA" dirty="0" err="1" smtClean="0"/>
              <a:t>us</a:t>
            </a:r>
            <a:endParaRPr lang="es-PA" dirty="0" smtClean="0"/>
          </a:p>
          <a:p>
            <a:pPr lvl="1"/>
            <a:r>
              <a:rPr lang="es-PA" dirty="0" smtClean="0"/>
              <a:t>1.27 </a:t>
            </a:r>
            <a:r>
              <a:rPr lang="es-PA" dirty="0" err="1" smtClean="0"/>
              <a:t>us</a:t>
            </a:r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537" y="3410620"/>
            <a:ext cx="2181225" cy="18478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260" y="3353470"/>
            <a:ext cx="2743200" cy="1905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718" y="3398691"/>
            <a:ext cx="1226463" cy="46938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588" y="4022780"/>
            <a:ext cx="2552700" cy="13430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24" y="3410620"/>
            <a:ext cx="2257229" cy="5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3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Ancho de Banda de Potencia Máxima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Ancho de banda de potencia máxima</a:t>
            </a:r>
          </a:p>
          <a:p>
            <a:r>
              <a:rPr lang="es-PA" dirty="0" smtClean="0"/>
              <a:t>El </a:t>
            </a:r>
            <a:r>
              <a:rPr lang="es-PA" dirty="0" err="1" smtClean="0"/>
              <a:t>slew</a:t>
            </a:r>
            <a:r>
              <a:rPr lang="es-PA" dirty="0" smtClean="0"/>
              <a:t> </a:t>
            </a:r>
            <a:r>
              <a:rPr lang="es-PA" dirty="0" err="1" smtClean="0"/>
              <a:t>rate</a:t>
            </a:r>
            <a:r>
              <a:rPr lang="es-PA" dirty="0" smtClean="0"/>
              <a:t> puede causar distorsiones y ondas sinusoidales</a:t>
            </a:r>
          </a:p>
          <a:p>
            <a:r>
              <a:rPr lang="es-PA" dirty="0" smtClean="0"/>
              <a:t>Considere la siguiente onda</a:t>
            </a:r>
          </a:p>
          <a:p>
            <a:endParaRPr lang="es-PA" dirty="0"/>
          </a:p>
          <a:p>
            <a:r>
              <a:rPr lang="es-PA" dirty="0" smtClean="0"/>
              <a:t>El cambio de entrada de esta onda será</a:t>
            </a:r>
          </a:p>
          <a:p>
            <a:endParaRPr lang="es-PA" dirty="0"/>
          </a:p>
          <a:p>
            <a:r>
              <a:rPr lang="es-PA" dirty="0" smtClean="0"/>
              <a:t>Este cambio se vuelve máximo a cruce cero</a:t>
            </a:r>
          </a:p>
          <a:p>
            <a:r>
              <a:rPr lang="es-PA" dirty="0" smtClean="0"/>
              <a:t>La onda será distorsionada y no puede mantener el cambio</a:t>
            </a:r>
          </a:p>
          <a:p>
            <a:r>
              <a:rPr lang="es-PA" dirty="0" smtClean="0"/>
              <a:t>En el </a:t>
            </a:r>
            <a:r>
              <a:rPr lang="es-PA" dirty="0" err="1" smtClean="0"/>
              <a:t>datasheet</a:t>
            </a:r>
            <a:r>
              <a:rPr lang="es-PA" dirty="0" smtClean="0"/>
              <a:t> se encuentra como Fm</a:t>
            </a:r>
          </a:p>
          <a:p>
            <a:pPr lvl="1"/>
            <a:r>
              <a:rPr lang="es-PA" dirty="0" smtClean="0"/>
              <a:t>Full </a:t>
            </a:r>
            <a:r>
              <a:rPr lang="es-PA" dirty="0" err="1" smtClean="0"/>
              <a:t>power</a:t>
            </a:r>
            <a:r>
              <a:rPr lang="es-PA" dirty="0" smtClean="0"/>
              <a:t> </a:t>
            </a:r>
            <a:r>
              <a:rPr lang="es-PA" dirty="0" err="1" smtClean="0"/>
              <a:t>bandwidth</a:t>
            </a:r>
            <a:endParaRPr lang="es-PA" dirty="0" smtClean="0"/>
          </a:p>
          <a:p>
            <a:pPr lvl="1"/>
            <a:r>
              <a:rPr lang="es-PA" dirty="0" smtClean="0"/>
              <a:t>Es la frecuencia con el cual el </a:t>
            </a:r>
            <a:r>
              <a:rPr lang="es-PA" dirty="0" err="1" smtClean="0"/>
              <a:t>op-amp</a:t>
            </a:r>
            <a:r>
              <a:rPr lang="es-PA" dirty="0" smtClean="0"/>
              <a:t> empieza a ver desviaciones y distorsiones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812" y="1996226"/>
            <a:ext cx="1736888" cy="5924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19" y="2713026"/>
            <a:ext cx="1890712" cy="8029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452" y="2713026"/>
            <a:ext cx="3835562" cy="264293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52" y="5953124"/>
            <a:ext cx="1748036" cy="65373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8738" y="5878593"/>
            <a:ext cx="1670338" cy="80279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2326" y="5842275"/>
            <a:ext cx="1919796" cy="83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2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0901611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Es el dispositivo más útil en diseño analógico</a:t>
            </a:r>
          </a:p>
          <a:p>
            <a:r>
              <a:rPr lang="es-PA" dirty="0" smtClean="0"/>
              <a:t>Usualmente utilizado en </a:t>
            </a:r>
            <a:r>
              <a:rPr lang="es-PA" i="1" dirty="0" smtClean="0"/>
              <a:t>acondicionamiento de señales</a:t>
            </a:r>
          </a:p>
          <a:p>
            <a:r>
              <a:rPr lang="es-PA" dirty="0" smtClean="0"/>
              <a:t>También para realizar </a:t>
            </a:r>
            <a:r>
              <a:rPr lang="es-PA" i="1" dirty="0" smtClean="0"/>
              <a:t>operaciones matemáticas</a:t>
            </a:r>
            <a:r>
              <a:rPr lang="es-PA" dirty="0" smtClean="0"/>
              <a:t> y </a:t>
            </a:r>
            <a:r>
              <a:rPr lang="es-PA" i="1" dirty="0" err="1" smtClean="0"/>
              <a:t>buffering</a:t>
            </a:r>
            <a:endParaRPr lang="es-PA" i="1" dirty="0" smtClean="0"/>
          </a:p>
          <a:p>
            <a:endParaRPr lang="es-PA" i="1" dirty="0"/>
          </a:p>
          <a:p>
            <a:r>
              <a:rPr lang="es-PA" dirty="0" smtClean="0"/>
              <a:t>¿Qué es </a:t>
            </a:r>
            <a:r>
              <a:rPr lang="es-PA" dirty="0" err="1" smtClean="0"/>
              <a:t>signal</a:t>
            </a:r>
            <a:r>
              <a:rPr lang="es-PA" dirty="0" smtClean="0"/>
              <a:t> </a:t>
            </a:r>
            <a:r>
              <a:rPr lang="es-PA" dirty="0" err="1" smtClean="0"/>
              <a:t>conditioning</a:t>
            </a:r>
            <a:r>
              <a:rPr lang="es-PA" dirty="0" smtClean="0"/>
              <a:t>?</a:t>
            </a:r>
          </a:p>
          <a:p>
            <a:pPr lvl="1"/>
            <a:r>
              <a:rPr lang="es-PA" dirty="0" smtClean="0"/>
              <a:t>Ajuste de nivel: la señal es imperceptible</a:t>
            </a:r>
          </a:p>
          <a:p>
            <a:pPr lvl="2"/>
            <a:r>
              <a:rPr lang="es-PA" dirty="0" smtClean="0"/>
              <a:t>Salida de </a:t>
            </a:r>
            <a:r>
              <a:rPr lang="es-PA" dirty="0" err="1" smtClean="0"/>
              <a:t>termocupla</a:t>
            </a:r>
            <a:r>
              <a:rPr lang="es-PA" dirty="0" smtClean="0"/>
              <a:t> es </a:t>
            </a:r>
            <a:r>
              <a:rPr lang="es-PA" i="1" dirty="0" smtClean="0"/>
              <a:t>amplificada</a:t>
            </a:r>
          </a:p>
          <a:p>
            <a:pPr lvl="1"/>
            <a:r>
              <a:rPr lang="es-PA" dirty="0" smtClean="0"/>
              <a:t>Reducción de Ruido: señal afectada por perturbación</a:t>
            </a:r>
          </a:p>
          <a:p>
            <a:pPr lvl="2"/>
            <a:r>
              <a:rPr lang="es-PA" dirty="0" smtClean="0"/>
              <a:t>En la Señal de radio se remueve el componente de voltaje no deseado</a:t>
            </a:r>
          </a:p>
          <a:p>
            <a:pPr lvl="1"/>
            <a:r>
              <a:rPr lang="es-PA" dirty="0" smtClean="0"/>
              <a:t>Manipulación de la señal: para transmitir información</a:t>
            </a:r>
          </a:p>
          <a:p>
            <a:pPr lvl="2"/>
            <a:r>
              <a:rPr lang="es-PA" dirty="0" smtClean="0"/>
              <a:t>Se </a:t>
            </a:r>
            <a:r>
              <a:rPr lang="es-PA" dirty="0" err="1" smtClean="0"/>
              <a:t>trasnmite</a:t>
            </a:r>
            <a:r>
              <a:rPr lang="es-PA" dirty="0" smtClean="0"/>
              <a:t> la señal senada de la </a:t>
            </a:r>
            <a:r>
              <a:rPr lang="es-PA" dirty="0" err="1" smtClean="0"/>
              <a:t>termocupla</a:t>
            </a:r>
            <a:r>
              <a:rPr lang="es-PA" dirty="0" smtClean="0"/>
              <a:t> al cambio de umbral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13860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/>
              <a:t>Ancho de Banda de Potencia Máxima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Si un </a:t>
            </a:r>
            <a:r>
              <a:rPr lang="es-PA" dirty="0" err="1" smtClean="0"/>
              <a:t>opamp</a:t>
            </a:r>
            <a:r>
              <a:rPr lang="es-PA" dirty="0" smtClean="0"/>
              <a:t> tiene un voltaje de salida de 10V y un </a:t>
            </a:r>
            <a:r>
              <a:rPr lang="es-PA" dirty="0" err="1" smtClean="0"/>
              <a:t>slew</a:t>
            </a:r>
            <a:r>
              <a:rPr lang="es-PA" dirty="0" smtClean="0"/>
              <a:t> </a:t>
            </a:r>
            <a:r>
              <a:rPr lang="es-PA" dirty="0" err="1" smtClean="0"/>
              <a:t>rate</a:t>
            </a:r>
            <a:r>
              <a:rPr lang="es-PA" dirty="0" smtClean="0"/>
              <a:t> de 1V/</a:t>
            </a:r>
            <a:r>
              <a:rPr lang="es-PA" dirty="0" err="1" smtClean="0"/>
              <a:t>us</a:t>
            </a:r>
            <a:endParaRPr lang="es-PA" dirty="0"/>
          </a:p>
          <a:p>
            <a:r>
              <a:rPr lang="es-PA" dirty="0" smtClean="0"/>
              <a:t>¿Cuál es el ancho de banda de potencia máxima?</a:t>
            </a:r>
          </a:p>
          <a:p>
            <a:r>
              <a:rPr lang="es-PA" dirty="0" smtClean="0"/>
              <a:t>Si la señal de entrada es f = 5fm cual es el máximo posible de amplitud que puede tener la entrada sin tener distorsión a la salida.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52" y="2757361"/>
            <a:ext cx="1670338" cy="80279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15" y="2757361"/>
            <a:ext cx="1919796" cy="83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0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/>
              <a:t>Ancho de Banda de Potencia Máxima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Si un </a:t>
            </a:r>
            <a:r>
              <a:rPr lang="es-PA" dirty="0" err="1" smtClean="0"/>
              <a:t>opamp</a:t>
            </a:r>
            <a:r>
              <a:rPr lang="es-PA" dirty="0" smtClean="0"/>
              <a:t> tiene un voltaje de salida de 10V y un </a:t>
            </a:r>
            <a:r>
              <a:rPr lang="es-PA" dirty="0" err="1" smtClean="0"/>
              <a:t>slew</a:t>
            </a:r>
            <a:r>
              <a:rPr lang="es-PA" dirty="0" smtClean="0"/>
              <a:t> </a:t>
            </a:r>
            <a:r>
              <a:rPr lang="es-PA" dirty="0" err="1" smtClean="0"/>
              <a:t>rate</a:t>
            </a:r>
            <a:r>
              <a:rPr lang="es-PA" dirty="0" smtClean="0"/>
              <a:t> de 1V/</a:t>
            </a:r>
            <a:r>
              <a:rPr lang="es-PA" dirty="0" err="1" smtClean="0"/>
              <a:t>us</a:t>
            </a:r>
            <a:endParaRPr lang="es-PA" dirty="0"/>
          </a:p>
          <a:p>
            <a:r>
              <a:rPr lang="es-PA" dirty="0" smtClean="0"/>
              <a:t>¿Cuál es el ancho de banda de potencia máxima?</a:t>
            </a:r>
          </a:p>
          <a:p>
            <a:r>
              <a:rPr lang="es-PA" dirty="0" smtClean="0"/>
              <a:t>Si la señal de entrada es f = 5fm cual es el máximo posible de amplitud que puede tener la entrada sin tener distorsión a la salida.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15.9kHz</a:t>
            </a:r>
          </a:p>
          <a:p>
            <a:r>
              <a:rPr lang="es-PA" dirty="0" smtClean="0"/>
              <a:t>2V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52" y="2757361"/>
            <a:ext cx="1670338" cy="80279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15" y="2757361"/>
            <a:ext cx="1919796" cy="83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2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3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96626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– Lazo Abierto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Tienen por defecto un polo dominante y su perfil es controlado por un solo polo</a:t>
            </a:r>
            <a:endParaRPr lang="es-PA" dirty="0"/>
          </a:p>
          <a:p>
            <a:r>
              <a:rPr lang="es-PA" dirty="0" smtClean="0"/>
              <a:t>De la figura inferior se puede observar un circuito de dos etapas donde la </a:t>
            </a:r>
            <a:r>
              <a:rPr lang="es-PA" dirty="0" err="1" smtClean="0"/>
              <a:t>Req</a:t>
            </a:r>
            <a:r>
              <a:rPr lang="es-PA" dirty="0" smtClean="0"/>
              <a:t> y la </a:t>
            </a:r>
            <a:r>
              <a:rPr lang="es-PA" dirty="0" err="1" smtClean="0"/>
              <a:t>Ceq</a:t>
            </a:r>
            <a:r>
              <a:rPr lang="es-PA" dirty="0" smtClean="0"/>
              <a:t> depende de estos componentes</a:t>
            </a:r>
          </a:p>
          <a:p>
            <a:r>
              <a:rPr lang="es-PA" dirty="0" smtClean="0"/>
              <a:t>A bajas frecuencias </a:t>
            </a:r>
            <a:r>
              <a:rPr lang="es-PA" dirty="0" err="1" smtClean="0"/>
              <a:t>vo</a:t>
            </a:r>
            <a:r>
              <a:rPr lang="es-PA" dirty="0" smtClean="0"/>
              <a:t> = -</a:t>
            </a:r>
            <a:r>
              <a:rPr lang="es-PA" dirty="0" err="1" smtClean="0"/>
              <a:t>Req</a:t>
            </a:r>
            <a:r>
              <a:rPr lang="es-PA" dirty="0" smtClean="0"/>
              <a:t> io1 * 1 * -a2 = gm1 * </a:t>
            </a:r>
            <a:r>
              <a:rPr lang="es-PA" dirty="0" err="1" smtClean="0"/>
              <a:t>Req</a:t>
            </a:r>
            <a:r>
              <a:rPr lang="es-PA" dirty="0" smtClean="0"/>
              <a:t> * a2 * (</a:t>
            </a:r>
            <a:r>
              <a:rPr lang="es-PA" dirty="0" err="1" smtClean="0"/>
              <a:t>vp</a:t>
            </a:r>
            <a:r>
              <a:rPr lang="es-PA" dirty="0" smtClean="0"/>
              <a:t> – </a:t>
            </a:r>
            <a:r>
              <a:rPr lang="es-PA" dirty="0" err="1" smtClean="0"/>
              <a:t>vn</a:t>
            </a:r>
            <a:r>
              <a:rPr lang="es-PA" dirty="0" smtClean="0"/>
              <a:t>)</a:t>
            </a:r>
            <a:endParaRPr lang="es-PA" dirty="0"/>
          </a:p>
          <a:p>
            <a:pPr lvl="1"/>
            <a:r>
              <a:rPr lang="es-PA" dirty="0" smtClean="0"/>
              <a:t>Asumiendo gm1 = 189uA/V, </a:t>
            </a:r>
            <a:r>
              <a:rPr lang="es-PA" dirty="0" err="1" smtClean="0"/>
              <a:t>Req</a:t>
            </a:r>
            <a:r>
              <a:rPr lang="es-PA" dirty="0" smtClean="0"/>
              <a:t> = 1.95M y a2 = 544V/V, la ganancia es a0 = 200mV/V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A altas frecuencias </a:t>
            </a:r>
            <a:r>
              <a:rPr lang="es-PA" dirty="0" err="1" smtClean="0"/>
              <a:t>Ceq</a:t>
            </a:r>
            <a:r>
              <a:rPr lang="es-PA" dirty="0" smtClean="0"/>
              <a:t> empieza a notarse.  </a:t>
            </a:r>
          </a:p>
          <a:p>
            <a:pPr lvl="1"/>
            <a:r>
              <a:rPr lang="es-PA" dirty="0" smtClean="0"/>
              <a:t>La ganancia empieza a decaer y </a:t>
            </a:r>
            <a:r>
              <a:rPr lang="es-PA" dirty="0" err="1" smtClean="0"/>
              <a:t>Zeq</a:t>
            </a:r>
            <a:r>
              <a:rPr lang="es-PA" dirty="0" smtClean="0"/>
              <a:t> = </a:t>
            </a:r>
            <a:r>
              <a:rPr lang="es-PA" dirty="0" err="1" smtClean="0"/>
              <a:t>Req</a:t>
            </a:r>
            <a:r>
              <a:rPr lang="es-PA" dirty="0" smtClean="0"/>
              <a:t> = 1/(2*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</a:t>
            </a:r>
            <a:r>
              <a:rPr lang="es-PA" dirty="0" smtClean="0"/>
              <a:t>*</a:t>
            </a:r>
            <a:r>
              <a:rPr lang="es-PA" dirty="0" err="1" smtClean="0"/>
              <a:t>Req</a:t>
            </a:r>
            <a:r>
              <a:rPr lang="es-PA" dirty="0" smtClean="0"/>
              <a:t>*</a:t>
            </a:r>
            <a:r>
              <a:rPr lang="es-PA" dirty="0" err="1" smtClean="0"/>
              <a:t>Ceq</a:t>
            </a:r>
            <a:r>
              <a:rPr lang="es-PA" dirty="0" smtClean="0"/>
              <a:t>)</a:t>
            </a:r>
          </a:p>
          <a:p>
            <a:r>
              <a:rPr lang="es-PA" dirty="0" err="1" smtClean="0"/>
              <a:t>fb</a:t>
            </a:r>
            <a:r>
              <a:rPr lang="es-PA" dirty="0" smtClean="0"/>
              <a:t> = 5Hz para un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 741 = -10</a:t>
            </a:r>
            <a:r>
              <a:rPr lang="es-PA" dirty="0" smtClean="0">
                <a:sym typeface="Symbol" panose="05050102010706020507" pitchFamily="18" charset="2"/>
              </a:rPr>
              <a:t> siendo </a:t>
            </a:r>
            <a:r>
              <a:rPr lang="es-PA" dirty="0" err="1" smtClean="0">
                <a:sym typeface="Symbol" panose="05050102010706020507" pitchFamily="18" charset="2"/>
              </a:rPr>
              <a:t>Ceq</a:t>
            </a:r>
            <a:r>
              <a:rPr lang="es-PA" dirty="0" smtClean="0">
                <a:sym typeface="Symbol" panose="05050102010706020507" pitchFamily="18" charset="2"/>
              </a:rPr>
              <a:t> = 1/(2Req) = 16.3nF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esta capacitancia es grande se juega con el efecto </a:t>
            </a:r>
            <a:r>
              <a:rPr lang="es-PA" dirty="0" err="1" smtClean="0">
                <a:sym typeface="Symbol" panose="05050102010706020507" pitchFamily="18" charset="2"/>
              </a:rPr>
              <a:t>miller</a:t>
            </a:r>
            <a:r>
              <a:rPr lang="es-PA" dirty="0" smtClean="0">
                <a:sym typeface="Symbol" panose="05050102010706020507" pitchFamily="18" charset="2"/>
              </a:rPr>
              <a:t> y se incrementa </a:t>
            </a:r>
            <a:r>
              <a:rPr lang="es-PA" dirty="0" err="1" smtClean="0">
                <a:sym typeface="Symbol" panose="05050102010706020507" pitchFamily="18" charset="2"/>
              </a:rPr>
              <a:t>Ceq</a:t>
            </a:r>
            <a:r>
              <a:rPr lang="es-PA" dirty="0" smtClean="0">
                <a:sym typeface="Symbol" panose="05050102010706020507" pitchFamily="18" charset="2"/>
              </a:rPr>
              <a:t> con la ganancia de la segunda etapa </a:t>
            </a:r>
            <a:r>
              <a:rPr lang="es-PA" dirty="0" err="1" smtClean="0">
                <a:sym typeface="Symbol" panose="05050102010706020507" pitchFamily="18" charset="2"/>
              </a:rPr>
              <a:t>Cc</a:t>
            </a:r>
            <a:r>
              <a:rPr lang="es-PA" dirty="0" smtClean="0">
                <a:sym typeface="Symbol" panose="05050102010706020507" pitchFamily="18" charset="2"/>
              </a:rPr>
              <a:t> = (1+a2) = (1 + 544)30pF = 16.3nF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75" y="3025661"/>
            <a:ext cx="4487240" cy="17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1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– Lazo Abierto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err="1" smtClean="0"/>
              <a:t>Recap</a:t>
            </a:r>
            <a:r>
              <a:rPr lang="es-PA" dirty="0" smtClean="0"/>
              <a:t>.  Polo dominante de </a:t>
            </a:r>
            <a:r>
              <a:rPr lang="es-PA" dirty="0" err="1" smtClean="0"/>
              <a:t>Req</a:t>
            </a:r>
            <a:r>
              <a:rPr lang="es-PA" dirty="0" smtClean="0"/>
              <a:t> y </a:t>
            </a:r>
            <a:r>
              <a:rPr lang="es-PA" dirty="0" err="1" smtClean="0"/>
              <a:t>Ceq</a:t>
            </a:r>
            <a:r>
              <a:rPr lang="es-PA" dirty="0" smtClean="0"/>
              <a:t> en lazo abierto</a:t>
            </a:r>
          </a:p>
          <a:p>
            <a:r>
              <a:rPr lang="es-PA" dirty="0" smtClean="0"/>
              <a:t>Existen otros polos generados por los </a:t>
            </a:r>
            <a:r>
              <a:rPr lang="es-PA" dirty="0" err="1" smtClean="0"/>
              <a:t>BJTs</a:t>
            </a:r>
            <a:r>
              <a:rPr lang="es-PA" dirty="0" smtClean="0"/>
              <a:t> internos pero el polo dominante siempre es a baja frecuencia (5Hz </a:t>
            </a:r>
            <a:r>
              <a:rPr lang="es-PA" dirty="0" err="1" smtClean="0"/>
              <a:t>aprox</a:t>
            </a:r>
            <a:r>
              <a:rPr lang="es-PA" dirty="0" smtClean="0"/>
              <a:t> 741)</a:t>
            </a:r>
          </a:p>
          <a:p>
            <a:r>
              <a:rPr lang="es-PA" dirty="0" smtClean="0"/>
              <a:t>Ignoramos los polos y tenemos aproximadamente la </a:t>
            </a:r>
            <a:r>
              <a:rPr lang="es-PA" dirty="0" err="1" smtClean="0"/>
              <a:t>ganacia</a:t>
            </a:r>
            <a:r>
              <a:rPr lang="es-PA" dirty="0" smtClean="0"/>
              <a:t> como:</a:t>
            </a:r>
          </a:p>
          <a:p>
            <a:pPr lvl="1"/>
            <a:r>
              <a:rPr lang="es-PA" dirty="0" smtClean="0"/>
              <a:t>a0 = ganancia de lazo abierto, </a:t>
            </a:r>
            <a:r>
              <a:rPr lang="es-PA" dirty="0" err="1" smtClean="0"/>
              <a:t>fb</a:t>
            </a:r>
            <a:r>
              <a:rPr lang="es-PA" dirty="0" smtClean="0"/>
              <a:t> = frecuencia a -3db</a:t>
            </a:r>
          </a:p>
          <a:p>
            <a:pPr lvl="1"/>
            <a:r>
              <a:rPr lang="es-PA" dirty="0" smtClean="0"/>
              <a:t>Magnitud y fase de</a:t>
            </a:r>
          </a:p>
          <a:p>
            <a:r>
              <a:rPr lang="es-PA" dirty="0" smtClean="0"/>
              <a:t>Al graficar en escala logarítmica se obtiene la siguiente gráfica</a:t>
            </a:r>
          </a:p>
          <a:p>
            <a:pPr lvl="1"/>
            <a:r>
              <a:rPr lang="es-PA" dirty="0" smtClean="0"/>
              <a:t>A notar, cuando f = ft de la ecuación anterior se llama ganancia unitaria o frecuencia de transición y A = 0 </a:t>
            </a:r>
            <a:r>
              <a:rPr lang="es-PA" dirty="0" err="1" smtClean="0"/>
              <a:t>db</a:t>
            </a:r>
            <a:r>
              <a:rPr lang="es-PA" dirty="0" smtClean="0"/>
              <a:t>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196" y="2174487"/>
            <a:ext cx="1661067" cy="6133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883" y="3068095"/>
            <a:ext cx="4368017" cy="6118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793" y="4603768"/>
            <a:ext cx="3555933" cy="21873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844" y="4603768"/>
            <a:ext cx="4153153" cy="215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2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– Lazo Abierto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ft = a0*</a:t>
            </a:r>
            <a:r>
              <a:rPr lang="es-PA" dirty="0" err="1" smtClean="0"/>
              <a:t>fb</a:t>
            </a:r>
            <a:r>
              <a:rPr lang="es-PA" dirty="0" smtClean="0"/>
              <a:t>.  Siendo ft &gt;&gt; </a:t>
            </a:r>
            <a:r>
              <a:rPr lang="es-PA" dirty="0" err="1" smtClean="0"/>
              <a:t>fb</a:t>
            </a:r>
            <a:r>
              <a:rPr lang="es-PA" dirty="0" smtClean="0"/>
              <a:t>.</a:t>
            </a:r>
          </a:p>
          <a:p>
            <a:r>
              <a:rPr lang="es-PA" dirty="0" smtClean="0"/>
              <a:t>El 741 tiene ft = 200k *5 = 1MHz, recuerde la gráfica inferior tenemos entonces cambios en fase de: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Fuera de la zona de </a:t>
            </a:r>
            <a:r>
              <a:rPr lang="es-PA" dirty="0" err="1" smtClean="0"/>
              <a:t>fb</a:t>
            </a:r>
            <a:r>
              <a:rPr lang="es-PA" dirty="0" smtClean="0"/>
              <a:t> (f &gt;&gt; </a:t>
            </a:r>
            <a:r>
              <a:rPr lang="es-PA" dirty="0" err="1" smtClean="0"/>
              <a:t>fb</a:t>
            </a:r>
            <a:r>
              <a:rPr lang="es-PA" dirty="0" smtClean="0"/>
              <a:t>) se comportará como integrador y su GBW o GBP o ganancia de ancho de banda de producto es GBP = ft</a:t>
            </a:r>
          </a:p>
          <a:p>
            <a:r>
              <a:rPr lang="es-PA" dirty="0" smtClean="0"/>
              <a:t>También a este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 se le conoce como de GBP constante</a:t>
            </a:r>
          </a:p>
          <a:p>
            <a:pPr lvl="1"/>
            <a:r>
              <a:rPr lang="es-PA" dirty="0" smtClean="0"/>
              <a:t>Incrementar o </a:t>
            </a:r>
            <a:r>
              <a:rPr lang="es-PA" dirty="0" err="1" smtClean="0"/>
              <a:t>decrementar</a:t>
            </a:r>
            <a:r>
              <a:rPr lang="es-PA" dirty="0" smtClean="0"/>
              <a:t> en la región integradora |a| nos dará resultados de variación sobre </a:t>
            </a:r>
            <a:r>
              <a:rPr lang="es-PA" dirty="0" err="1" smtClean="0"/>
              <a:t>fb</a:t>
            </a:r>
            <a:endParaRPr lang="es-PA" dirty="0" smtClean="0"/>
          </a:p>
          <a:p>
            <a:r>
              <a:rPr lang="es-PA" dirty="0" smtClean="0"/>
              <a:t>UA741, f = 100Hz tiene una |a| = f1/f = 1M/100 = 10k V/V</a:t>
            </a:r>
          </a:p>
          <a:p>
            <a:r>
              <a:rPr lang="es-PA" dirty="0"/>
              <a:t>UA741, f = </a:t>
            </a:r>
            <a:r>
              <a:rPr lang="es-PA" dirty="0" smtClean="0"/>
              <a:t>1kHz </a:t>
            </a:r>
            <a:r>
              <a:rPr lang="es-PA" dirty="0"/>
              <a:t>tiene una |a| = f1/f = </a:t>
            </a:r>
            <a:r>
              <a:rPr lang="es-PA" dirty="0" smtClean="0"/>
              <a:t>1M/1k </a:t>
            </a:r>
            <a:r>
              <a:rPr lang="es-PA" dirty="0"/>
              <a:t>= </a:t>
            </a:r>
            <a:r>
              <a:rPr lang="es-PA" dirty="0" smtClean="0"/>
              <a:t>1k </a:t>
            </a:r>
            <a:r>
              <a:rPr lang="es-PA" dirty="0"/>
              <a:t>V/V</a:t>
            </a:r>
          </a:p>
          <a:p>
            <a:r>
              <a:rPr lang="es-PA" dirty="0"/>
              <a:t>UA741, f = </a:t>
            </a:r>
            <a:r>
              <a:rPr lang="es-PA" dirty="0" smtClean="0"/>
              <a:t>10kHz </a:t>
            </a:r>
            <a:r>
              <a:rPr lang="es-PA" dirty="0"/>
              <a:t>tiene una |a| = f1/f = </a:t>
            </a:r>
            <a:r>
              <a:rPr lang="es-PA" dirty="0" smtClean="0"/>
              <a:t>1M/10k </a:t>
            </a:r>
            <a:r>
              <a:rPr lang="es-PA" dirty="0"/>
              <a:t>= </a:t>
            </a:r>
            <a:r>
              <a:rPr lang="es-PA" dirty="0" smtClean="0"/>
              <a:t>100 V/V, etc</a:t>
            </a:r>
            <a:r>
              <a:rPr lang="es-PA" dirty="0"/>
              <a:t>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068" y="2055987"/>
            <a:ext cx="2421423" cy="14894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146" y="1996227"/>
            <a:ext cx="2982524" cy="154922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730" y="1996227"/>
            <a:ext cx="2119314" cy="144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– Lazo Abierto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120462"/>
            <a:ext cx="11925837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La mayoría de los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amps</a:t>
            </a:r>
            <a:r>
              <a:rPr lang="es-PA" dirty="0" smtClean="0"/>
              <a:t> comerciales tienen respuestas entre GBW de 0.5MHz a 20MHz</a:t>
            </a:r>
          </a:p>
          <a:p>
            <a:r>
              <a:rPr lang="es-PA" dirty="0" smtClean="0"/>
              <a:t>También existen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amps</a:t>
            </a:r>
            <a:r>
              <a:rPr lang="es-PA" dirty="0" smtClean="0"/>
              <a:t> de muy alta frecuencia, </a:t>
            </a:r>
            <a:r>
              <a:rPr lang="es-PA" dirty="0" err="1" smtClean="0"/>
              <a:t>ejm</a:t>
            </a:r>
            <a:r>
              <a:rPr lang="es-PA" dirty="0" smtClean="0"/>
              <a:t>. Amplificadores de corriente.</a:t>
            </a:r>
          </a:p>
          <a:p>
            <a:r>
              <a:rPr lang="es-PA" dirty="0" smtClean="0"/>
              <a:t>Como notamos a alta frecuencia tienen problemas. </a:t>
            </a:r>
            <a:r>
              <a:rPr lang="es-PA" dirty="0" err="1" smtClean="0"/>
              <a:t>Vo</a:t>
            </a:r>
            <a:r>
              <a:rPr lang="es-PA" dirty="0" smtClean="0"/>
              <a:t> </a:t>
            </a:r>
            <a:r>
              <a:rPr lang="es-PA" dirty="0" smtClean="0">
                <a:sym typeface="Symbol" panose="05050102010706020507" pitchFamily="18" charset="2"/>
              </a:rPr>
              <a:t> 1 x ZCcIo1 = 1/(2fCc)gm1(</a:t>
            </a:r>
            <a:r>
              <a:rPr lang="es-PA" dirty="0" err="1" smtClean="0">
                <a:sym typeface="Symbol" panose="05050102010706020507" pitchFamily="18" charset="2"/>
              </a:rPr>
              <a:t>Vp-Vn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diseño a estos valores para 741</a:t>
            </a:r>
          </a:p>
          <a:p>
            <a:r>
              <a:rPr lang="es-PA" dirty="0">
                <a:sym typeface="Symbol" panose="05050102010706020507" pitchFamily="18" charset="2"/>
              </a:rPr>
              <a:t>f</a:t>
            </a:r>
            <a:r>
              <a:rPr lang="es-PA" dirty="0" smtClean="0">
                <a:sym typeface="Symbol" panose="05050102010706020507" pitchFamily="18" charset="2"/>
              </a:rPr>
              <a:t>t = 19.6uA/(8*0.026*30*10^-12)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ft = 1MHz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716" y="2512705"/>
            <a:ext cx="4487240" cy="179220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84" y="2512705"/>
            <a:ext cx="1421949" cy="81035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862" y="2506825"/>
            <a:ext cx="1632476" cy="8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Representación Gráfica Ganancia T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La ganancia T viene representada como T = a* = a/(1/)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 &gt;&gt; 1 para f &gt;&gt; </a:t>
            </a:r>
            <a:r>
              <a:rPr lang="es-PA" dirty="0" err="1" smtClean="0">
                <a:sym typeface="Symbol" panose="05050102010706020507" pitchFamily="18" charset="2"/>
              </a:rPr>
              <a:t>fx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fx</a:t>
            </a:r>
            <a:r>
              <a:rPr lang="es-PA" dirty="0" smtClean="0">
                <a:sym typeface="Symbol" panose="05050102010706020507" pitchFamily="18" charset="2"/>
              </a:rPr>
              <a:t> = frecuencia de cruce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154" y="1077195"/>
            <a:ext cx="3182242" cy="92334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293" y="2981511"/>
            <a:ext cx="3043587" cy="374155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154" y="5208329"/>
            <a:ext cx="2160596" cy="96190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6154" y="2255456"/>
            <a:ext cx="3991255" cy="271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7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Modelo de Polo Dominante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697" y="2717129"/>
            <a:ext cx="7523291" cy="221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9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a Lazo Cerrado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La ganancia T es </a:t>
            </a:r>
            <a:r>
              <a:rPr lang="es-PA" dirty="0" err="1" smtClean="0">
                <a:sym typeface="Symbol" panose="05050102010706020507" pitchFamily="18" charset="2"/>
              </a:rPr>
              <a:t>dependiende</a:t>
            </a:r>
            <a:r>
              <a:rPr lang="es-PA" dirty="0" smtClean="0">
                <a:sym typeface="Symbol" panose="05050102010706020507" pitchFamily="18" charset="2"/>
              </a:rPr>
              <a:t> de la frecuencia ideal.  Para el caso de puramente resistencias de </a:t>
            </a:r>
            <a:r>
              <a:rPr lang="es-PA" dirty="0" err="1" smtClean="0">
                <a:sym typeface="Symbol" panose="05050102010706020507" pitchFamily="18" charset="2"/>
              </a:rPr>
              <a:t>feedback</a:t>
            </a:r>
            <a:r>
              <a:rPr lang="es-PA" dirty="0" smtClean="0">
                <a:sym typeface="Symbol" panose="05050102010706020507" pitchFamily="18" charset="2"/>
              </a:rPr>
              <a:t> esta es: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 las figuras superiores se ve la ganancia, magnitud de error y error de fase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89" y="2303230"/>
            <a:ext cx="3177416" cy="93062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050" y="2303230"/>
            <a:ext cx="3007910" cy="9306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504" y="2303230"/>
            <a:ext cx="3189539" cy="6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3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Los cursos anteriores se detallaba análisis de señal (</a:t>
            </a:r>
            <a:r>
              <a:rPr lang="es-PA" dirty="0" err="1"/>
              <a:t>bjts</a:t>
            </a:r>
            <a:r>
              <a:rPr lang="es-PA" dirty="0"/>
              <a:t>, diodos, </a:t>
            </a:r>
            <a:r>
              <a:rPr lang="es-PA" dirty="0" err="1"/>
              <a:t>etc</a:t>
            </a:r>
            <a:r>
              <a:rPr lang="es-PA" dirty="0" smtClean="0"/>
              <a:t>)</a:t>
            </a:r>
          </a:p>
          <a:p>
            <a:r>
              <a:rPr lang="es-PA" dirty="0" smtClean="0"/>
              <a:t>El uso más común es para operaciones matemáticas</a:t>
            </a:r>
          </a:p>
          <a:p>
            <a:pPr lvl="1"/>
            <a:r>
              <a:rPr lang="es-PA" dirty="0" smtClean="0"/>
              <a:t>Adición, Sustracción, Diferenciación, Integración</a:t>
            </a:r>
          </a:p>
          <a:p>
            <a:pPr lvl="1"/>
            <a:endParaRPr lang="es-PA" dirty="0"/>
          </a:p>
          <a:p>
            <a:r>
              <a:rPr lang="es-PA" dirty="0" smtClean="0"/>
              <a:t>Buffers son aisladores de secciones de un circuito eléctrico</a:t>
            </a:r>
          </a:p>
          <a:p>
            <a:pPr lvl="1"/>
            <a:r>
              <a:rPr lang="es-PA" dirty="0" smtClean="0"/>
              <a:t>Al alimentar un circuito 1 y un circuito 2 con la misma fuente puede traer factores no deseados</a:t>
            </a:r>
          </a:p>
          <a:p>
            <a:pPr lvl="1"/>
            <a:r>
              <a:rPr lang="es-PA" dirty="0" smtClean="0"/>
              <a:t>La potencia del circuito 2 puede ser mayor que la que puede suministrar la fuente</a:t>
            </a:r>
          </a:p>
          <a:p>
            <a:pPr lvl="1"/>
            <a:r>
              <a:rPr lang="es-PA" dirty="0" smtClean="0"/>
              <a:t>Podemos simplificar el problema utilizando operacionales</a:t>
            </a:r>
            <a:endParaRPr lang="es-PA" dirty="0"/>
          </a:p>
          <a:p>
            <a:pPr lvl="1"/>
            <a:endParaRPr lang="es-PA" dirty="0" smtClean="0"/>
          </a:p>
          <a:p>
            <a:r>
              <a:rPr lang="es-PA" dirty="0" err="1" smtClean="0"/>
              <a:t>Op-Amps</a:t>
            </a:r>
            <a:r>
              <a:rPr lang="es-PA" dirty="0" smtClean="0"/>
              <a:t> = Amplificador Operacional</a:t>
            </a:r>
          </a:p>
          <a:p>
            <a:pPr lvl="1"/>
            <a:r>
              <a:rPr lang="es-PA" dirty="0" smtClean="0"/>
              <a:t>Dispositivos activos, requieren polarizarse para realizar un trabajo</a:t>
            </a:r>
          </a:p>
          <a:p>
            <a:pPr lvl="1"/>
            <a:r>
              <a:rPr lang="es-PA" dirty="0" smtClean="0"/>
              <a:t>Son realizados por muchos transistores y resistores [No Nos Interesa este detalle interno]</a:t>
            </a:r>
          </a:p>
          <a:p>
            <a:pPr lvl="1"/>
            <a:r>
              <a:rPr lang="es-PA" dirty="0" smtClean="0"/>
              <a:t>Modelado como fuente de voltaje controlada</a:t>
            </a:r>
          </a:p>
        </p:txBody>
      </p:sp>
    </p:spTree>
    <p:extLst>
      <p:ext uri="{BB962C8B-B14F-4D97-AF65-F5344CB8AC3E}">
        <p14:creationId xmlns:p14="http://schemas.microsoft.com/office/powerpoint/2010/main" val="171107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a Lazo Cerrado – Amplificador no inversor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Para un amplificador no inversor la respuesta de lazo cerrado es: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a0 es la ganancia de lazo abierto.  Si a0 &gt;&gt; (1 + R2/R1) tenemos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 &gt;&gt; 1, A = </a:t>
            </a:r>
            <a:r>
              <a:rPr lang="es-PA" dirty="0" err="1" smtClean="0">
                <a:sym typeface="Symbol" panose="05050102010706020507" pitchFamily="18" charset="2"/>
              </a:rPr>
              <a:t>Aideal</a:t>
            </a:r>
            <a:r>
              <a:rPr lang="es-PA" dirty="0" smtClean="0">
                <a:sym typeface="Symbol" panose="05050102010706020507" pitchFamily="18" charset="2"/>
              </a:rPr>
              <a:t> = 1 + R2/R1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</a:t>
            </a:r>
            <a:r>
              <a:rPr lang="es-PA" dirty="0" err="1" smtClean="0">
                <a:sym typeface="Symbol" panose="05050102010706020507" pitchFamily="18" charset="2"/>
              </a:rPr>
              <a:t>fx</a:t>
            </a:r>
            <a:r>
              <a:rPr lang="es-PA" dirty="0" smtClean="0">
                <a:sym typeface="Symbol" panose="05050102010706020507" pitchFamily="18" charset="2"/>
              </a:rPr>
              <a:t>, T = 1</a:t>
            </a:r>
            <a:r>
              <a:rPr lang="es-PA" dirty="0">
                <a:sym typeface="Symbol" panose="05050102010706020507" pitchFamily="18" charset="2"/>
              </a:rPr>
              <a:t>;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>
                <a:sym typeface="Symbol" panose="05050102010706020507" pitchFamily="18" charset="2"/>
              </a:rPr>
              <a:t> </a:t>
            </a:r>
            <a:r>
              <a:rPr lang="es-PA" dirty="0" smtClean="0">
                <a:sym typeface="Symbol" panose="05050102010706020507" pitchFamily="18" charset="2"/>
              </a:rPr>
              <a:t>T = (a-) = -90 – 0 = -90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= A ideal/(1 + j) = A/</a:t>
            </a:r>
            <a:r>
              <a:rPr lang="es-PA" dirty="0" err="1" smtClean="0">
                <a:sym typeface="Symbol" panose="05050102010706020507" pitchFamily="18" charset="2"/>
              </a:rPr>
              <a:t>sqrt</a:t>
            </a:r>
            <a:r>
              <a:rPr lang="es-PA" dirty="0" smtClean="0">
                <a:sym typeface="Symbol" panose="05050102010706020507" pitchFamily="18" charset="2"/>
              </a:rPr>
              <a:t>(2)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-45 siendo esta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 altas frecuencias T &lt;&lt; 1 A = </a:t>
            </a:r>
            <a:r>
              <a:rPr lang="es-PA" dirty="0" err="1" smtClean="0">
                <a:sym typeface="Symbol" panose="05050102010706020507" pitchFamily="18" charset="2"/>
              </a:rPr>
              <a:t>Aideal</a:t>
            </a:r>
            <a:r>
              <a:rPr lang="es-PA" dirty="0" smtClean="0">
                <a:sym typeface="Symbol" panose="05050102010706020507" pitchFamily="18" charset="2"/>
              </a:rPr>
              <a:t>*T = 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retroalimentación </a:t>
            </a:r>
            <a:r>
              <a:rPr lang="es-PA" dirty="0" err="1" smtClean="0">
                <a:sym typeface="Symbol" panose="05050102010706020507" pitchFamily="18" charset="2"/>
              </a:rPr>
              <a:t>engativa</a:t>
            </a:r>
            <a:r>
              <a:rPr lang="es-PA" dirty="0" smtClean="0">
                <a:sym typeface="Symbol" panose="05050102010706020507" pitchFamily="18" charset="2"/>
              </a:rPr>
              <a:t> tiene ventajas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94" y="1960988"/>
            <a:ext cx="4917374" cy="58148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239" y="2067221"/>
            <a:ext cx="3255502" cy="47525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94" y="2606681"/>
            <a:ext cx="6529672" cy="67177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94" y="3654715"/>
            <a:ext cx="3029015" cy="69155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0393" y="3682031"/>
            <a:ext cx="2275870" cy="47634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5461" y="3880623"/>
            <a:ext cx="5331859" cy="207412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5461" y="6328390"/>
            <a:ext cx="4681638" cy="39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2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a Lazo Cerrado – Amplificador no inversor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Ejemplo.  El UA741 en no inversor tiene R1 = 2k, R2 = 18k.  Encontrar el margen de error de 1% (b) 5° de error de fase de ancho de banda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69" y="2594716"/>
            <a:ext cx="9406234" cy="182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2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Consecuencias de la ganancia de ancho de banda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Dicho antes GBP = A0fB = ft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UA741 tiene A0 a 1k V/V y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ft/A0 = 10^6/10^3 = 1kHz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Reduciendo A0 a 100V/V incrementa el ancho de banda a 1MHz (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ft)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 decir que jugando con la magnitud de la ganancia incrementa la frecuencia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Diseñar un </a:t>
            </a:r>
            <a:r>
              <a:rPr lang="es-PA" dirty="0" err="1" smtClean="0">
                <a:sym typeface="Symbol" panose="05050102010706020507" pitchFamily="18" charset="2"/>
              </a:rPr>
              <a:t>opamp</a:t>
            </a:r>
            <a:r>
              <a:rPr lang="es-PA" dirty="0" smtClean="0">
                <a:sym typeface="Symbol" panose="05050102010706020507" pitchFamily="18" charset="2"/>
              </a:rPr>
              <a:t> para diseñar a 60dB, construir su gráfico de bode y el ancho de banda actual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A0 = 10^3 V/V = 60dB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1kHz pero se necesita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&gt; 20kHz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necesita mas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amps</a:t>
            </a:r>
            <a:r>
              <a:rPr lang="es-PA" dirty="0" smtClean="0">
                <a:sym typeface="Symbol" panose="05050102010706020507" pitchFamily="18" charset="2"/>
              </a:rPr>
              <a:t> en cascada (A1 x A2)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A1 = A2 = </a:t>
            </a:r>
            <a:r>
              <a:rPr lang="es-PA" dirty="0" err="1" smtClean="0">
                <a:sym typeface="Symbol" panose="05050102010706020507" pitchFamily="18" charset="2"/>
              </a:rPr>
              <a:t>sqrt</a:t>
            </a:r>
            <a:r>
              <a:rPr lang="es-PA" dirty="0" smtClean="0">
                <a:sym typeface="Symbol" panose="05050102010706020507" pitchFamily="18" charset="2"/>
              </a:rPr>
              <a:t>(10</a:t>
            </a:r>
            <a:r>
              <a:rPr lang="es-PA" dirty="0">
                <a:sym typeface="Symbol" panose="05050102010706020507" pitchFamily="18" charset="2"/>
              </a:rPr>
              <a:t>^</a:t>
            </a:r>
            <a:r>
              <a:rPr lang="en-US" dirty="0" smtClean="0">
                <a:sym typeface="Symbol" panose="05050102010706020507" pitchFamily="18" charset="2"/>
              </a:rPr>
              <a:t>3) = 31.62V/V = 30dB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fB1 = fB2 = 10^6/31.62 = 31.62kHz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880" y="3744022"/>
            <a:ext cx="4487636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3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Consecuencias de la ganancia de ancho de banda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Diseñar un </a:t>
            </a:r>
            <a:r>
              <a:rPr lang="es-PA" dirty="0" err="1" smtClean="0">
                <a:sym typeface="Symbol" panose="05050102010706020507" pitchFamily="18" charset="2"/>
              </a:rPr>
              <a:t>opamp</a:t>
            </a:r>
            <a:r>
              <a:rPr lang="es-PA" dirty="0" smtClean="0">
                <a:sym typeface="Symbol" panose="05050102010706020507" pitchFamily="18" charset="2"/>
              </a:rPr>
              <a:t> para diseñar a 60dB, construir su gráfico de bode y el ancho de banda actual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A1 = A2 = </a:t>
            </a:r>
            <a:r>
              <a:rPr lang="es-PA" dirty="0" err="1" smtClean="0">
                <a:sym typeface="Symbol" panose="05050102010706020507" pitchFamily="18" charset="2"/>
              </a:rPr>
              <a:t>sqrt</a:t>
            </a:r>
            <a:r>
              <a:rPr lang="es-PA" dirty="0" smtClean="0">
                <a:sym typeface="Symbol" panose="05050102010706020507" pitchFamily="18" charset="2"/>
              </a:rPr>
              <a:t>(10</a:t>
            </a:r>
            <a:r>
              <a:rPr lang="es-PA" dirty="0">
                <a:sym typeface="Symbol" panose="05050102010706020507" pitchFamily="18" charset="2"/>
              </a:rPr>
              <a:t>^</a:t>
            </a:r>
            <a:r>
              <a:rPr lang="en-US" dirty="0" smtClean="0">
                <a:sym typeface="Symbol" panose="05050102010706020507" pitchFamily="18" charset="2"/>
              </a:rPr>
              <a:t>3) = 31.62V/V = 30dB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fB1 = fB2 = 10^6/31.62 = 31.62kHz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A0 </a:t>
            </a:r>
            <a:r>
              <a:rPr lang="en-US" dirty="0" err="1" smtClean="0">
                <a:sym typeface="Symbol" panose="05050102010706020507" pitchFamily="18" charset="2"/>
              </a:rPr>
              <a:t>ahora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 err="1" smtClean="0">
                <a:sym typeface="Symbol" panose="05050102010706020507" pitchFamily="18" charset="2"/>
              </a:rPr>
              <a:t>es</a:t>
            </a:r>
            <a:r>
              <a:rPr lang="en-US" dirty="0" smtClean="0">
                <a:sym typeface="Symbol" panose="05050102010706020507" pitchFamily="18" charset="2"/>
              </a:rPr>
              <a:t> A1*A2 = 1000 y A = 10^3/</a:t>
            </a:r>
            <a:r>
              <a:rPr lang="en-US" dirty="0" err="1" smtClean="0">
                <a:sym typeface="Symbol" panose="05050102010706020507" pitchFamily="18" charset="2"/>
              </a:rPr>
              <a:t>sqrt</a:t>
            </a:r>
            <a:r>
              <a:rPr lang="en-US" dirty="0" smtClean="0">
                <a:sym typeface="Symbol" panose="05050102010706020507" pitchFamily="18" charset="2"/>
              </a:rPr>
              <a:t>(2)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 smtClean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 smtClean="0">
                <a:sym typeface="Symbol" panose="05050102010706020507" pitchFamily="18" charset="2"/>
              </a:rPr>
              <a:t>fB</a:t>
            </a:r>
            <a:r>
              <a:rPr lang="en-US" dirty="0" smtClean="0">
                <a:sym typeface="Symbol" panose="05050102010706020507" pitchFamily="18" charset="2"/>
              </a:rPr>
              <a:t> = 20.35kHz</a:t>
            </a: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763" y="2305089"/>
            <a:ext cx="2553032" cy="82408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87" y="3541906"/>
            <a:ext cx="32194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7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Amplificador Inversor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De un razonamiento similar también obtenemos las ganancias y frecuencias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Beta es el factor de realimentación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                                           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gráfica se verá reducida en escala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ganancia del amplificador en GBP es para el no inversor de GBP = ft (R1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, R2 = 0)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inversor (R1 = R2) GBP = 0.5ft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78" y="1990492"/>
            <a:ext cx="2755454" cy="12656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227" y="1990492"/>
            <a:ext cx="6288196" cy="23138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45" y="3593615"/>
            <a:ext cx="2108322" cy="49413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850" y="4163006"/>
            <a:ext cx="3035022" cy="3719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778" y="4966816"/>
            <a:ext cx="3643693" cy="75017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7"/>
          <a:srcRect t="19082" b="12853"/>
          <a:stretch/>
        </p:blipFill>
        <p:spPr>
          <a:xfrm>
            <a:off x="5088563" y="6222380"/>
            <a:ext cx="3251616" cy="54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8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Impedancias de Entrada y Salida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Las impedancias son inductivas para la entrada (</a:t>
            </a:r>
            <a:r>
              <a:rPr lang="es-PA" dirty="0" err="1" smtClean="0">
                <a:sym typeface="Symbol" panose="05050102010706020507" pitchFamily="18" charset="2"/>
              </a:rPr>
              <a:t>Zd</a:t>
            </a:r>
            <a:r>
              <a:rPr lang="es-PA" dirty="0" smtClean="0">
                <a:sym typeface="Symbol" panose="05050102010706020507" pitchFamily="18" charset="2"/>
              </a:rPr>
              <a:t>) y capacitivas para la salida (</a:t>
            </a:r>
            <a:r>
              <a:rPr lang="es-PA" dirty="0" err="1" smtClean="0">
                <a:sym typeface="Symbol" panose="05050102010706020507" pitchFamily="18" charset="2"/>
              </a:rPr>
              <a:t>Zo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las entradas se ubican en configuración de modo común la impedancia de entrada la podemos llamar en esta caso </a:t>
            </a:r>
            <a:r>
              <a:rPr lang="es-PA" dirty="0" err="1" smtClean="0">
                <a:sym typeface="Symbol" panose="05050102010706020507" pitchFamily="18" charset="2"/>
              </a:rPr>
              <a:t>Zd</a:t>
            </a:r>
            <a:r>
              <a:rPr lang="es-PA" dirty="0" smtClean="0">
                <a:sym typeface="Symbol" panose="05050102010706020507" pitchFamily="18" charset="2"/>
              </a:rPr>
              <a:t> = 2Zc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Llamadas en los </a:t>
            </a:r>
            <a:r>
              <a:rPr lang="es-PA" dirty="0" err="1" smtClean="0">
                <a:sym typeface="Symbol" panose="05050102010706020507" pitchFamily="18" charset="2"/>
              </a:rPr>
              <a:t>datasheets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rd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rc</a:t>
            </a:r>
            <a:r>
              <a:rPr lang="es-PA" dirty="0" smtClean="0">
                <a:sym typeface="Symbol" panose="05050102010706020507" pitchFamily="18" charset="2"/>
              </a:rPr>
              <a:t>, ro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amplificadores </a:t>
            </a:r>
            <a:r>
              <a:rPr lang="es-PA" dirty="0" err="1" smtClean="0">
                <a:sym typeface="Symbol" panose="05050102010706020507" pitchFamily="18" charset="2"/>
              </a:rPr>
              <a:t>com</a:t>
            </a:r>
            <a:r>
              <a:rPr lang="es-PA" dirty="0" smtClean="0">
                <a:sym typeface="Symbol" panose="05050102010706020507" pitchFamily="18" charset="2"/>
              </a:rPr>
              <a:t> BJT </a:t>
            </a:r>
            <a:r>
              <a:rPr lang="es-PA" dirty="0" err="1" smtClean="0">
                <a:sym typeface="Symbol" panose="05050102010706020507" pitchFamily="18" charset="2"/>
              </a:rPr>
              <a:t>rc</a:t>
            </a:r>
            <a:r>
              <a:rPr lang="es-PA" dirty="0" smtClean="0">
                <a:sym typeface="Symbol" panose="05050102010706020507" pitchFamily="18" charset="2"/>
              </a:rPr>
              <a:t> &gt;&gt; </a:t>
            </a:r>
            <a:r>
              <a:rPr lang="es-PA" dirty="0" err="1" smtClean="0">
                <a:sym typeface="Symbol" panose="05050102010706020507" pitchFamily="18" charset="2"/>
              </a:rPr>
              <a:t>rd</a:t>
            </a:r>
            <a:r>
              <a:rPr lang="es-PA" dirty="0" smtClean="0">
                <a:sym typeface="Symbol" panose="05050102010706020507" pitchFamily="18" charset="2"/>
              </a:rPr>
              <a:t> y de magnitud en </a:t>
            </a:r>
            <a:r>
              <a:rPr lang="es-PA" dirty="0" err="1" smtClean="0">
                <a:sym typeface="Symbol" panose="05050102010706020507" pitchFamily="18" charset="2"/>
              </a:rPr>
              <a:t>Megaohms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</a:t>
            </a:r>
            <a:r>
              <a:rPr lang="es-PA" dirty="0" err="1" smtClean="0">
                <a:sym typeface="Symbol" panose="05050102010706020507" pitchFamily="18" charset="2"/>
              </a:rPr>
              <a:t>FETs</a:t>
            </a:r>
            <a:r>
              <a:rPr lang="es-PA" dirty="0" smtClean="0">
                <a:sym typeface="Symbol" panose="05050102010706020507" pitchFamily="18" charset="2"/>
              </a:rPr>
              <a:t> son del orden de los 100GOhms o superior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Otros especifican </a:t>
            </a:r>
            <a:r>
              <a:rPr lang="es-PA" dirty="0" err="1" smtClean="0">
                <a:sym typeface="Symbol" panose="05050102010706020507" pitchFamily="18" charset="2"/>
              </a:rPr>
              <a:t>Cc</a:t>
            </a:r>
            <a:r>
              <a:rPr lang="es-PA" dirty="0" smtClean="0">
                <a:sym typeface="Symbol" panose="05050102010706020507" pitchFamily="18" charset="2"/>
              </a:rPr>
              <a:t> como la capacitancia diferencial a modo común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AD705 tiene </a:t>
            </a:r>
            <a:r>
              <a:rPr lang="es-PA" dirty="0" err="1" smtClean="0">
                <a:sym typeface="Symbol" panose="05050102010706020507" pitchFamily="18" charset="2"/>
              </a:rPr>
              <a:t>rc</a:t>
            </a:r>
            <a:r>
              <a:rPr lang="es-PA" dirty="0" smtClean="0">
                <a:sym typeface="Symbol" panose="05050102010706020507" pitchFamily="18" charset="2"/>
              </a:rPr>
              <a:t> = 300Gohms pero a 1kHz </a:t>
            </a:r>
            <a:r>
              <a:rPr lang="es-PA" dirty="0" err="1" smtClean="0">
                <a:sym typeface="Symbol" panose="05050102010706020507" pitchFamily="18" charset="2"/>
              </a:rPr>
              <a:t>ZCc</a:t>
            </a:r>
            <a:r>
              <a:rPr lang="es-PA" dirty="0" smtClean="0">
                <a:sym typeface="Symbol" panose="05050102010706020507" pitchFamily="18" charset="2"/>
              </a:rPr>
              <a:t> = -80Mohms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Y tenemos también la impedancia Z(open) = F(Z(</a:t>
            </a:r>
            <a:r>
              <a:rPr lang="es-PA" dirty="0" err="1" smtClean="0">
                <a:sym typeface="Symbol" panose="05050102010706020507" pitchFamily="18" charset="2"/>
              </a:rPr>
              <a:t>closed</a:t>
            </a:r>
            <a:r>
              <a:rPr lang="es-PA" dirty="0" smtClean="0">
                <a:sym typeface="Symbol" panose="05050102010706020507" pitchFamily="18" charset="2"/>
              </a:rPr>
              <a:t>))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907" y="4333327"/>
            <a:ext cx="2882355" cy="23897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16793"/>
          <a:stretch/>
        </p:blipFill>
        <p:spPr>
          <a:xfrm>
            <a:off x="703108" y="5062654"/>
            <a:ext cx="5437294" cy="3568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07" y="5528193"/>
            <a:ext cx="4379429" cy="40425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085" y="5281908"/>
            <a:ext cx="2091298" cy="75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7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Impedancias de Entrada y Salida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Impedancias de </a:t>
            </a:r>
            <a:r>
              <a:rPr lang="es-PA" dirty="0" err="1" smtClean="0">
                <a:sym typeface="Symbol" panose="05050102010706020507" pitchFamily="18" charset="2"/>
              </a:rPr>
              <a:t>Shunt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se observa existen tanto un polo y un cero a s = -2fB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Nuevamente podemos ver la ventaja de bajas frecuencias y realimentación negativa donde T es largo.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altas frecuencias la inductiva tiende a ser abierta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ro = </a:t>
            </a:r>
            <a:r>
              <a:rPr lang="es-PA" dirty="0" err="1" smtClean="0">
                <a:sym typeface="Symbol" panose="05050102010706020507" pitchFamily="18" charset="2"/>
              </a:rPr>
              <a:t>Rp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 bajas frecuencias sería como tener un corto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Resumen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24" y="1851103"/>
            <a:ext cx="582872" cy="3046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50" y="1860279"/>
            <a:ext cx="1085501" cy="3049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263" y="1851103"/>
            <a:ext cx="1703345" cy="31409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719" y="1331849"/>
            <a:ext cx="2122685" cy="82393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811" y="2268579"/>
            <a:ext cx="1597340" cy="33325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0233" y="2839516"/>
            <a:ext cx="4933079" cy="148760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8805" y="5347544"/>
            <a:ext cx="2222346" cy="140411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6772" y="5651210"/>
            <a:ext cx="2606471" cy="32425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1029" y="6185126"/>
            <a:ext cx="1859204" cy="35934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0530" y="6160661"/>
            <a:ext cx="2211468" cy="40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8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Impedancias de Entrada y Salida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Ejemplo.  Siendo R1 = R2 = 1K y el amplificador un UA741 calcule los efectos de impedancia de salida a baja y alta frecuencia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f1/a0 = 10Hz y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ft = 100kHz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Rp</a:t>
            </a:r>
            <a:r>
              <a:rPr lang="es-PA" dirty="0" smtClean="0">
                <a:sym typeface="Symbol" panose="05050102010706020507" pitchFamily="18" charset="2"/>
              </a:rPr>
              <a:t> = 100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Rs</a:t>
            </a:r>
            <a:r>
              <a:rPr lang="es-PA" dirty="0" smtClean="0">
                <a:sym typeface="Symbol" panose="05050102010706020507" pitchFamily="18" charset="2"/>
              </a:rPr>
              <a:t> = 100/(1 + 10^4) = 10mOhms, </a:t>
            </a:r>
            <a:r>
              <a:rPr lang="es-PA" dirty="0" err="1" smtClean="0">
                <a:sym typeface="Symbol" panose="05050102010706020507" pitchFamily="18" charset="2"/>
              </a:rPr>
              <a:t>Leq</a:t>
            </a:r>
            <a:r>
              <a:rPr lang="es-PA" dirty="0" smtClean="0">
                <a:sym typeface="Symbol" panose="05050102010706020507" pitchFamily="18" charset="2"/>
              </a:rPr>
              <a:t> = 100/210^5 = 159uH</a:t>
            </a:r>
          </a:p>
        </p:txBody>
      </p:sp>
    </p:spTree>
    <p:extLst>
      <p:ext uri="{BB962C8B-B14F-4D97-AF65-F5344CB8AC3E}">
        <p14:creationId xmlns:p14="http://schemas.microsoft.com/office/powerpoint/2010/main" val="137533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Impedancias de Entrada y Salida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La impedancia de entrada viene dada por la ecuación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Donde </a:t>
            </a:r>
            <a:r>
              <a:rPr lang="es-PA" dirty="0" err="1" smtClean="0">
                <a:sym typeface="Symbol" panose="05050102010706020507" pitchFamily="18" charset="2"/>
              </a:rPr>
              <a:t>Ri</a:t>
            </a:r>
            <a:r>
              <a:rPr lang="es-PA" dirty="0" smtClean="0">
                <a:sym typeface="Symbol" panose="05050102010706020507" pitchFamily="18" charset="2"/>
              </a:rPr>
              <a:t> = R/(1 + a0).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Leq</a:t>
            </a:r>
            <a:r>
              <a:rPr lang="es-PA" dirty="0" smtClean="0">
                <a:sym typeface="Symbol" panose="05050102010706020507" pitchFamily="18" charset="2"/>
              </a:rPr>
              <a:t> = R/2ft.  Para cuando T &gt;&gt; 1.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la frecuencia incrementa la impedancia se deteriora debido al incremento de las señal inversora con la frecuencia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ser meramente inductivos, terminarlos con capacitores los vuelve inestables (resuenan)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190" y="1360450"/>
            <a:ext cx="2045611" cy="83285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201" y="2587215"/>
            <a:ext cx="4710225" cy="195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7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Impedancias de Entrada y Salida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Ejemplo. Estimar A(</a:t>
            </a:r>
            <a:r>
              <a:rPr lang="es-PA" dirty="0" err="1" smtClean="0">
                <a:sym typeface="Symbol" panose="05050102010706020507" pitchFamily="18" charset="2"/>
              </a:rPr>
              <a:t>jf</a:t>
            </a:r>
            <a:r>
              <a:rPr lang="es-PA" dirty="0" smtClean="0">
                <a:sym typeface="Symbol" panose="05050102010706020507" pitchFamily="18" charset="2"/>
              </a:rPr>
              <a:t>), </a:t>
            </a:r>
            <a:r>
              <a:rPr lang="es-PA" dirty="0" err="1" smtClean="0">
                <a:sym typeface="Symbol" panose="05050102010706020507" pitchFamily="18" charset="2"/>
              </a:rPr>
              <a:t>Zi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jf</a:t>
            </a:r>
            <a:r>
              <a:rPr lang="es-PA" dirty="0" smtClean="0">
                <a:sym typeface="Symbol" panose="05050102010706020507" pitchFamily="18" charset="2"/>
              </a:rPr>
              <a:t>) y </a:t>
            </a:r>
            <a:r>
              <a:rPr lang="es-PA" dirty="0" err="1" smtClean="0">
                <a:sym typeface="Symbol" panose="05050102010706020507" pitchFamily="18" charset="2"/>
              </a:rPr>
              <a:t>Zo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jf</a:t>
            </a:r>
            <a:r>
              <a:rPr lang="es-PA" dirty="0" smtClean="0">
                <a:sym typeface="Symbol" panose="05050102010706020507" pitchFamily="18" charset="2"/>
              </a:rPr>
              <a:t>) para un convertidor de I-V con R = 100k, R1 = 2k, R2 = 18k y siendo el operacional un UA741.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>
                <a:sym typeface="Symbol" panose="05050102010706020507" pitchFamily="18" charset="2"/>
              </a:rPr>
              <a:t>r</a:t>
            </a:r>
            <a:r>
              <a:rPr lang="es-PA" dirty="0" err="1" smtClean="0">
                <a:sym typeface="Symbol" panose="05050102010706020507" pitchFamily="18" charset="2"/>
              </a:rPr>
              <a:t>d</a:t>
            </a:r>
            <a:r>
              <a:rPr lang="es-PA" dirty="0" smtClean="0">
                <a:sym typeface="Symbol" panose="05050102010706020507" pitchFamily="18" charset="2"/>
              </a:rPr>
              <a:t> &gt;&gt; 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Ro &lt;&lt; R2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B = R1/(R1 + R2) = 0.1 V/V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A0 = -(1 + R2/R1)R = -1V/</a:t>
            </a:r>
            <a:r>
              <a:rPr lang="es-PA" dirty="0" err="1" smtClean="0">
                <a:sym typeface="Symbol" panose="05050102010706020507" pitchFamily="18" charset="2"/>
              </a:rPr>
              <a:t>uA</a:t>
            </a:r>
            <a:r>
              <a:rPr lang="es-PA" dirty="0" smtClean="0">
                <a:sym typeface="Symbol" panose="05050102010706020507" pitchFamily="18" charset="2"/>
              </a:rPr>
              <a:t>, A0*B = 20k,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Bft</a:t>
            </a:r>
            <a:r>
              <a:rPr lang="es-PA" dirty="0" smtClean="0">
                <a:sym typeface="Symbol" panose="05050102010706020507" pitchFamily="18" charset="2"/>
              </a:rPr>
              <a:t> = 100kHz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Ri</a:t>
            </a:r>
            <a:r>
              <a:rPr lang="es-PA" dirty="0" smtClean="0">
                <a:sym typeface="Symbol" panose="05050102010706020507" pitchFamily="18" charset="2"/>
              </a:rPr>
              <a:t> = [R + (R1||R2)]/(1 + A0B) = 5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, R0 = r0/(1 + a0B) = 3.75mohms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136" y="2271537"/>
            <a:ext cx="4099207" cy="20986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513" y="4130965"/>
            <a:ext cx="4819650" cy="16383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638" y="2271537"/>
            <a:ext cx="43434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6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Amplificador Operacional</a:t>
            </a:r>
          </a:p>
          <a:p>
            <a:pPr lvl="1"/>
            <a:r>
              <a:rPr lang="es-PA" dirty="0" smtClean="0"/>
              <a:t>3 terminales ( y 2 de polarización)</a:t>
            </a:r>
          </a:p>
          <a:p>
            <a:pPr lvl="2"/>
            <a:r>
              <a:rPr lang="es-PA" dirty="0" smtClean="0"/>
              <a:t>2 entradas</a:t>
            </a:r>
          </a:p>
          <a:p>
            <a:pPr lvl="2"/>
            <a:r>
              <a:rPr lang="es-PA" dirty="0" smtClean="0"/>
              <a:t>1 salida</a:t>
            </a:r>
          </a:p>
          <a:p>
            <a:pPr lvl="1"/>
            <a:r>
              <a:rPr lang="es-PA" dirty="0" smtClean="0"/>
              <a:t>- = Terminal Inversora</a:t>
            </a:r>
          </a:p>
          <a:p>
            <a:pPr lvl="1"/>
            <a:r>
              <a:rPr lang="es-PA" dirty="0" smtClean="0"/>
              <a:t>+ = Terminal No Inversora</a:t>
            </a:r>
          </a:p>
          <a:p>
            <a:pPr lvl="1"/>
            <a:r>
              <a:rPr lang="es-PA" dirty="0" smtClean="0"/>
              <a:t> </a:t>
            </a:r>
            <a:r>
              <a:rPr lang="es-PA" dirty="0" err="1" smtClean="0"/>
              <a:t>Vn</a:t>
            </a:r>
            <a:r>
              <a:rPr lang="es-PA" dirty="0" smtClean="0"/>
              <a:t> corresponde a In del -, </a:t>
            </a:r>
            <a:r>
              <a:rPr lang="es-PA" dirty="0" err="1" smtClean="0"/>
              <a:t>Vp</a:t>
            </a:r>
            <a:r>
              <a:rPr lang="es-PA" dirty="0" smtClean="0"/>
              <a:t> e </a:t>
            </a:r>
            <a:r>
              <a:rPr lang="es-PA" dirty="0" err="1" smtClean="0"/>
              <a:t>Ip</a:t>
            </a:r>
            <a:r>
              <a:rPr lang="es-PA" dirty="0" smtClean="0"/>
              <a:t> corresponden a la terminal +</a:t>
            </a:r>
          </a:p>
          <a:p>
            <a:pPr lvl="1"/>
            <a:r>
              <a:rPr lang="es-PA" dirty="0" err="1" smtClean="0"/>
              <a:t>Vout</a:t>
            </a:r>
            <a:r>
              <a:rPr lang="es-PA" dirty="0" smtClean="0"/>
              <a:t> e </a:t>
            </a:r>
            <a:r>
              <a:rPr lang="es-PA" dirty="0" err="1" smtClean="0"/>
              <a:t>Iout</a:t>
            </a:r>
            <a:r>
              <a:rPr lang="es-PA" dirty="0" smtClean="0"/>
              <a:t> corresponden a la salida</a:t>
            </a:r>
          </a:p>
          <a:p>
            <a:pPr lvl="1"/>
            <a:r>
              <a:rPr lang="es-PA" dirty="0" smtClean="0"/>
              <a:t>Todas las señales medidas sobre la referencia (GND)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790" y="1152983"/>
            <a:ext cx="6504267" cy="246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6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Transitoria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Ahora examinaremos el dominio de la frecuencia y su respuesta en el </a:t>
            </a:r>
            <a:r>
              <a:rPr lang="es-PA" dirty="0" err="1" smtClean="0">
                <a:sym typeface="Symbol" panose="05050102010706020507" pitchFamily="18" charset="2"/>
              </a:rPr>
              <a:t>transiente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Respuesta 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 de entrada para un seguidor de voltaje (aplica para otros casos)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Tiempo de subida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Tenemos una señal de ancho de banda                              con polo  s = -2ft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Tiempo de subida = 10% a 90% de la señal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UA741 posee  = 1/(210^6) = 159 </a:t>
            </a:r>
            <a:r>
              <a:rPr lang="es-PA" dirty="0" err="1" smtClean="0">
                <a:sym typeface="Symbol" panose="05050102010706020507" pitchFamily="18" charset="2"/>
              </a:rPr>
              <a:t>ns</a:t>
            </a:r>
            <a:r>
              <a:rPr lang="es-PA" dirty="0" smtClean="0">
                <a:sym typeface="Symbol" panose="05050102010706020507" pitchFamily="18" charset="2"/>
              </a:rPr>
              <a:t> -&gt;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= 350ns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477" y="2404896"/>
            <a:ext cx="1687989" cy="6957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219" y="3383532"/>
            <a:ext cx="3933825" cy="17907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119" y="3573987"/>
            <a:ext cx="2089072" cy="90880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50" y="3695152"/>
            <a:ext cx="2796805" cy="52000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1193" y="3716609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0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Transitoria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 lnSpcReduction="10000"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Slew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Rate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Limiting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 el cambio de el voltaje de salida bajo la constante de tiempo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se incremente el voltaje pico la salida se verá afectada por el </a:t>
            </a:r>
            <a:r>
              <a:rPr lang="es-PA" dirty="0" err="1" smtClean="0">
                <a:sym typeface="Symbol" panose="05050102010706020507" pitchFamily="18" charset="2"/>
              </a:rPr>
              <a:t>slew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rate</a:t>
            </a:r>
            <a:r>
              <a:rPr lang="es-PA" dirty="0" smtClean="0">
                <a:sym typeface="Symbol" panose="05050102010706020507" pitchFamily="18" charset="2"/>
              </a:rPr>
              <a:t> del 10% al 90%.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 la </a:t>
            </a:r>
            <a:r>
              <a:rPr lang="es-PA" dirty="0" err="1" smtClean="0">
                <a:sym typeface="Symbol" panose="05050102010706020507" pitchFamily="18" charset="2"/>
              </a:rPr>
              <a:t>realdiad</a:t>
            </a:r>
            <a:r>
              <a:rPr lang="es-PA" dirty="0" smtClean="0">
                <a:sym typeface="Symbol" panose="05050102010706020507" pitchFamily="18" charset="2"/>
              </a:rPr>
              <a:t> la salida se satura y se vuelve lenta.  En vez de un exponencial se ve una rampa.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SR = 0.5 v/</a:t>
            </a:r>
            <a:r>
              <a:rPr lang="es-PA" dirty="0" err="1" smtClean="0">
                <a:sym typeface="Symbol" panose="05050102010706020507" pitchFamily="18" charset="2"/>
              </a:rPr>
              <a:t>us</a:t>
            </a:r>
            <a:r>
              <a:rPr lang="es-PA" dirty="0" smtClean="0">
                <a:sym typeface="Symbol" panose="05050102010706020507" pitchFamily="18" charset="2"/>
              </a:rPr>
              <a:t> para el 741c y SR = 0.7 V/</a:t>
            </a:r>
            <a:r>
              <a:rPr lang="es-PA" dirty="0" err="1" smtClean="0">
                <a:sym typeface="Symbol" panose="05050102010706020507" pitchFamily="18" charset="2"/>
              </a:rPr>
              <a:t>uS</a:t>
            </a:r>
            <a:r>
              <a:rPr lang="es-PA" dirty="0" smtClean="0">
                <a:sym typeface="Symbol" panose="05050102010706020507" pitchFamily="18" charset="2"/>
              </a:rPr>
              <a:t> para el 741E.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el modo de inversor el voltaje es idéntico para el positivo como el negativo (</a:t>
            </a:r>
            <a:r>
              <a:rPr lang="es-PA" dirty="0" err="1" smtClean="0">
                <a:sym typeface="Symbol" panose="05050102010706020507" pitchFamily="18" charset="2"/>
              </a:rPr>
              <a:t>semiciclos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no inversor existen capacitancias parasíticas y viene dado por</a:t>
            </a:r>
          </a:p>
          <a:p>
            <a:pPr marL="0" indent="0">
              <a:buNone/>
            </a:pP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517" y="1984917"/>
            <a:ext cx="2317720" cy="3445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569" y="2329443"/>
            <a:ext cx="5491923" cy="20014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561" y="6156709"/>
            <a:ext cx="1403312" cy="65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9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Transitoria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Ejemplo:  Para </a:t>
            </a:r>
            <a:r>
              <a:rPr lang="es-PA" dirty="0" err="1" smtClean="0">
                <a:sym typeface="Symbol" panose="05050102010706020507" pitchFamily="18" charset="2"/>
              </a:rPr>
              <a:t>Ia</a:t>
            </a:r>
            <a:r>
              <a:rPr lang="es-PA" dirty="0" smtClean="0">
                <a:sym typeface="Symbol" panose="05050102010706020507" pitchFamily="18" charset="2"/>
              </a:rPr>
              <a:t> = 19.6uA y una </a:t>
            </a:r>
            <a:r>
              <a:rPr lang="es-PA" dirty="0" err="1" smtClean="0">
                <a:sym typeface="Symbol" panose="05050102010706020507" pitchFamily="18" charset="2"/>
              </a:rPr>
              <a:t>Cc</a:t>
            </a:r>
            <a:r>
              <a:rPr lang="es-PA" dirty="0" smtClean="0">
                <a:sym typeface="Symbol" panose="05050102010706020507" pitchFamily="18" charset="2"/>
              </a:rPr>
              <a:t> (capacitancia de compensación) 30 </a:t>
            </a:r>
            <a:r>
              <a:rPr lang="es-PA" dirty="0" err="1" smtClean="0">
                <a:sym typeface="Symbol" panose="05050102010706020507" pitchFamily="18" charset="2"/>
              </a:rPr>
              <a:t>pF</a:t>
            </a:r>
            <a:r>
              <a:rPr lang="es-PA" dirty="0" smtClean="0">
                <a:sym typeface="Symbol" panose="05050102010706020507" pitchFamily="18" charset="2"/>
              </a:rPr>
              <a:t>.  El 741 tiene un SR = 0.633 v/</a:t>
            </a:r>
            <a:r>
              <a:rPr lang="es-PA" dirty="0" err="1" smtClean="0">
                <a:sym typeface="Symbol" panose="05050102010706020507" pitchFamily="18" charset="2"/>
              </a:rPr>
              <a:t>uS</a:t>
            </a:r>
            <a:r>
              <a:rPr lang="es-PA" dirty="0" smtClean="0">
                <a:sym typeface="Symbol" panose="05050102010706020507" pitchFamily="18" charset="2"/>
              </a:rPr>
              <a:t>.  Encontrar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(t) para un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 de -0.5V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A0 = -4V/V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B = 0.2 V/V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Tau = 1/(2PIf) = 1/(2pi*0.2*10^6) = 0.796ns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SR * Tau = 0.504V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) = A0*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= -4(-0.5) = 2V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(t) = 2 – 0.504 = 1.496V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vI</a:t>
            </a:r>
            <a:r>
              <a:rPr lang="es-PA" dirty="0" smtClean="0">
                <a:sym typeface="Symbol" panose="05050102010706020507" pitchFamily="18" charset="2"/>
              </a:rPr>
              <a:t>(t) = -0.5u(t) V.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&lt;= 1.496V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(t) = SR * t =  0.633*10^6.  f1 = 1.496/0.633*10^6 = 2.36uS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(t) =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) + (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(t1) – v(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))*</a:t>
            </a:r>
            <a:r>
              <a:rPr lang="es-PA" dirty="0" err="1" smtClean="0">
                <a:sym typeface="Symbol" panose="05050102010706020507" pitchFamily="18" charset="2"/>
              </a:rPr>
              <a:t>exp</a:t>
            </a:r>
            <a:r>
              <a:rPr lang="es-PA" dirty="0" smtClean="0">
                <a:sym typeface="Symbol" panose="05050102010706020507" pitchFamily="18" charset="2"/>
              </a:rPr>
              <a:t>(-(t-t1)/tau) = 2 – 9,81 e(-t/796)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437" y="2359528"/>
            <a:ext cx="4208825" cy="203405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433" y="4572000"/>
            <a:ext cx="3230075" cy="215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8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Transitoria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Ancho de banda a plena potencia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efecto del SR distorsiona la salida en cualquier momento que se requiera exceder las capacidades del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no existe el SR, el </a:t>
            </a:r>
            <a:r>
              <a:rPr lang="es-PA" dirty="0" err="1" smtClean="0">
                <a:sym typeface="Symbol" panose="05050102010706020507" pitchFamily="18" charset="2"/>
              </a:rPr>
              <a:t>vlotaje</a:t>
            </a:r>
            <a:r>
              <a:rPr lang="es-PA" dirty="0" smtClean="0">
                <a:sym typeface="Symbol" panose="05050102010706020507" pitchFamily="18" charset="2"/>
              </a:rPr>
              <a:t> es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sin(2ft).  La tasa de cambio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operamos a altas frecuencias entonces 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debemos mantenerlo bajo para que no ocurran </a:t>
            </a:r>
            <a:r>
              <a:rPr lang="es-PA" dirty="0" err="1" smtClean="0">
                <a:sym typeface="Symbol" panose="05050102010706020507" pitchFamily="18" charset="2"/>
              </a:rPr>
              <a:t>distorciones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&lt;= SR/2ft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80mV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&gt; 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crit</a:t>
            </a:r>
            <a:r>
              <a:rPr lang="es-PA" dirty="0" smtClean="0">
                <a:sym typeface="Symbol" panose="05050102010706020507" pitchFamily="18" charset="2"/>
              </a:rPr>
              <a:t>) si no queremos distorsión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 &lt;= SR/2Vom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FPB es la frecuencia máxima a la cual la salida no presenta distorsión y no sufre </a:t>
            </a:r>
            <a:r>
              <a:rPr lang="es-PA" dirty="0" err="1" smtClean="0">
                <a:sym typeface="Symbol" panose="05050102010706020507" pitchFamily="18" charset="2"/>
              </a:rPr>
              <a:t>saturacion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791" y="2810107"/>
            <a:ext cx="2744186" cy="2633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006" y="5781208"/>
            <a:ext cx="1624673" cy="73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8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Transitoria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 un 741 tiene </a:t>
            </a:r>
            <a:r>
              <a:rPr lang="es-PA" dirty="0" err="1" smtClean="0">
                <a:sym typeface="Symbol" panose="05050102010706020507" pitchFamily="18" charset="2"/>
              </a:rPr>
              <a:t>alimetacion</a:t>
            </a:r>
            <a:r>
              <a:rPr lang="es-PA" dirty="0" smtClean="0">
                <a:sym typeface="Symbol" panose="05050102010706020507" pitchFamily="18" charset="2"/>
              </a:rPr>
              <a:t> de 15V en ambas partes y es configurado como no inversor a ganancia de 10V/V. 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la amplitud de entrada es 0.5V cual es la máxima frecuencia antes de </a:t>
            </a:r>
            <a:r>
              <a:rPr lang="es-PA" dirty="0" err="1" smtClean="0">
                <a:sym typeface="Symbol" panose="05050102010706020507" pitchFamily="18" charset="2"/>
              </a:rPr>
              <a:t>distorsion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f = 10kHz cual es el máximo valor de entrada al que no se distorsiona la salida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= 40mV cuales el valor de operación de la frecuencia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f = 2kHz cual es el valor de amplitud máxima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= A*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= 10*0.5 = 5V; </a:t>
            </a:r>
            <a:r>
              <a:rPr lang="es-PA" dirty="0" err="1" smtClean="0">
                <a:sym typeface="Symbol" panose="05050102010706020507" pitchFamily="18" charset="2"/>
              </a:rPr>
              <a:t>fmax</a:t>
            </a:r>
            <a:r>
              <a:rPr lang="es-PA" dirty="0" smtClean="0">
                <a:sym typeface="Symbol" panose="05050102010706020507" pitchFamily="18" charset="2"/>
              </a:rPr>
              <a:t> = SR/2Vom = 0.5*10^6/25 = 16kHz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SR/2f = 0.5*10^6/210^4 = 7.96V; </a:t>
            </a:r>
            <a:r>
              <a:rPr lang="es-PA" dirty="0" err="1" smtClean="0">
                <a:sym typeface="Symbol" panose="05050102010706020507" pitchFamily="18" charset="2"/>
              </a:rPr>
              <a:t>Vim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)/A = 7.96/10 = 0.796V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Mantener f &lt;= 0.5*10^6/(210*40*10^3) = 200kHz.  Notar que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FT/a0 = 10^6/10 &lt; 100kHz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0.5*10^6/(22*10^3) = 39.8V.  Es mayor al voltaje de saturación que es alrededor de los 15-2V = 13V. Así que 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&lt;=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/A = 13/10 = 1.3V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7170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Transitoria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Tiempo de Ajuste (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y SR nos dicen que tan </a:t>
            </a:r>
            <a:r>
              <a:rPr lang="es-PA" dirty="0" err="1" smtClean="0">
                <a:sym typeface="Symbol" panose="05050102010706020507" pitchFamily="18" charset="2"/>
              </a:rPr>
              <a:t>rapid</a:t>
            </a:r>
            <a:r>
              <a:rPr lang="es-PA" dirty="0" smtClean="0">
                <a:sym typeface="Symbol" panose="05050102010706020507" pitchFamily="18" charset="2"/>
              </a:rPr>
              <a:t> cambia la salida en función de la entrada a pequeña señal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define el tiempo de respuesta a cuando la entrada se mantiene.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Generalmente de 0.1 a 0.01% para 10V de señal escalón.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AD853 tiene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= 135ns de 0.1 a 0.001% de 10V de paso.  Si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y SR son rápidos no aseguran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04" y="3761078"/>
            <a:ext cx="4895579" cy="27512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714" y="3761078"/>
            <a:ext cx="4170871" cy="275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0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Transitoria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Limitando el SR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 lo aprendido tenemos que tener </a:t>
            </a:r>
            <a:r>
              <a:rPr lang="es-PA" dirty="0" err="1" smtClean="0">
                <a:sym typeface="Symbol" panose="05050102010706020507" pitchFamily="18" charset="2"/>
              </a:rPr>
              <a:t>Vm</a:t>
            </a:r>
            <a:r>
              <a:rPr lang="es-PA" dirty="0" smtClean="0">
                <a:sym typeface="Symbol" panose="05050102010706020507" pitchFamily="18" charset="2"/>
              </a:rPr>
              <a:t> lo suficientemente pequeño para que la corriente de salida no sea escalada por </a:t>
            </a:r>
            <a:r>
              <a:rPr lang="es-PA" dirty="0" err="1" smtClean="0">
                <a:sym typeface="Symbol" panose="05050102010706020507" pitchFamily="18" charset="2"/>
              </a:rPr>
              <a:t>gmVm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capacitancia de compensación también </a:t>
            </a:r>
            <a:r>
              <a:rPr lang="es-PA" dirty="0" err="1" smtClean="0">
                <a:sym typeface="Symbol" panose="05050102010706020507" pitchFamily="18" charset="2"/>
              </a:rPr>
              <a:t>ifluye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capacitor </a:t>
            </a:r>
            <a:r>
              <a:rPr lang="es-PA" dirty="0" err="1" smtClean="0">
                <a:sym typeface="Symbol" panose="05050102010706020507" pitchFamily="18" charset="2"/>
              </a:rPr>
              <a:t>Cc</a:t>
            </a:r>
            <a:r>
              <a:rPr lang="es-PA" dirty="0" smtClean="0">
                <a:sym typeface="Symbol" panose="05050102010706020507" pitchFamily="18" charset="2"/>
              </a:rPr>
              <a:t> será una relación de </a:t>
            </a:r>
            <a:r>
              <a:rPr lang="es-PA" dirty="0" err="1" smtClean="0">
                <a:sym typeface="Symbol" panose="05050102010706020507" pitchFamily="18" charset="2"/>
              </a:rPr>
              <a:t>Ia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Cc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UA741 con </a:t>
            </a:r>
            <a:r>
              <a:rPr lang="es-PA" dirty="0" err="1" smtClean="0">
                <a:sym typeface="Symbol" panose="05050102010706020507" pitchFamily="18" charset="2"/>
              </a:rPr>
              <a:t>Ia</a:t>
            </a:r>
            <a:r>
              <a:rPr lang="es-PA" dirty="0" smtClean="0">
                <a:sym typeface="Symbol" panose="05050102010706020507" pitchFamily="18" charset="2"/>
              </a:rPr>
              <a:t> = 19.6uF y </a:t>
            </a:r>
            <a:r>
              <a:rPr lang="es-PA" dirty="0" err="1" smtClean="0">
                <a:sym typeface="Symbol" panose="05050102010706020507" pitchFamily="18" charset="2"/>
              </a:rPr>
              <a:t>Cc</a:t>
            </a:r>
            <a:r>
              <a:rPr lang="es-PA" dirty="0" smtClean="0">
                <a:sym typeface="Symbol" panose="05050102010706020507" pitchFamily="18" charset="2"/>
              </a:rPr>
              <a:t> = 30pF tiene SR = 0.653V/</a:t>
            </a:r>
            <a:r>
              <a:rPr lang="es-PA" dirty="0" err="1" smtClean="0">
                <a:sym typeface="Symbol" panose="05050102010706020507" pitchFamily="18" charset="2"/>
              </a:rPr>
              <a:t>us</a:t>
            </a:r>
            <a:r>
              <a:rPr lang="es-PA" dirty="0" smtClean="0">
                <a:sym typeface="Symbol" panose="05050102010706020507" pitchFamily="18" charset="2"/>
              </a:rPr>
              <a:t> en el </a:t>
            </a:r>
            <a:r>
              <a:rPr lang="es-PA" dirty="0" err="1" smtClean="0">
                <a:sym typeface="Symbol" panose="05050102010706020507" pitchFamily="18" charset="2"/>
              </a:rPr>
              <a:t>datasheet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47" y="2717129"/>
            <a:ext cx="3233984" cy="3305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203" y="4060749"/>
            <a:ext cx="4052075" cy="266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7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Transitoria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Limitando el SR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También sabemos que el SR viene dado por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Entonces las posibles causas de incrementar el SR son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Aumentan ft o </a:t>
            </a:r>
            <a:r>
              <a:rPr lang="es-PA" dirty="0" err="1" smtClean="0">
                <a:sym typeface="Symbol" panose="05050102010706020507" pitchFamily="18" charset="2"/>
              </a:rPr>
              <a:t>Ia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Decrementado</a:t>
            </a:r>
            <a:r>
              <a:rPr lang="es-PA" dirty="0" smtClean="0">
                <a:sym typeface="Symbol" panose="05050102010706020507" pitchFamily="18" charset="2"/>
              </a:rPr>
              <a:t> gm1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También si incrementa la capacitancia de compensación distorsiona la salida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343" y="1965830"/>
            <a:ext cx="1240294" cy="58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7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Para integradores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= 1/(2RC)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que es la ganancia unitaria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región de frecuencia ideal es f0/a0 &lt;&lt; f &lt;&lt; ft donde T &gt;&gt; 1.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Debajo de f0/a0 C </a:t>
            </a:r>
            <a:r>
              <a:rPr lang="es-PA" dirty="0" err="1" smtClean="0">
                <a:sym typeface="Symbol" panose="05050102010706020507" pitchFamily="18" charset="2"/>
              </a:rPr>
              <a:t>actua</a:t>
            </a:r>
            <a:r>
              <a:rPr lang="es-PA" dirty="0" smtClean="0">
                <a:sym typeface="Symbol" panose="05050102010706020507" pitchFamily="18" charset="2"/>
              </a:rPr>
              <a:t> como circuito abierto en comparación a R así que amplifica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lazo abierto H = -a0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Sobre ft T decae y H se vuelve </a:t>
            </a:r>
            <a:r>
              <a:rPr lang="es-PA" dirty="0" err="1" smtClean="0">
                <a:sym typeface="Symbol" panose="05050102010706020507" pitchFamily="18" charset="2"/>
              </a:rPr>
              <a:t>Hideal</a:t>
            </a:r>
            <a:r>
              <a:rPr lang="es-PA" dirty="0" smtClean="0">
                <a:sym typeface="Symbol" panose="05050102010706020507" pitchFamily="18" charset="2"/>
              </a:rPr>
              <a:t> x T decayendo a -40db/</a:t>
            </a:r>
            <a:r>
              <a:rPr lang="es-PA" dirty="0" err="1" smtClean="0">
                <a:sym typeface="Symbol" panose="05050102010706020507" pitchFamily="18" charset="2"/>
              </a:rPr>
              <a:t>dec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Tiene dos quebrantes en 90°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282" y="1148077"/>
            <a:ext cx="4777839" cy="21472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791" y="1192682"/>
            <a:ext cx="2121920" cy="82519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314" y="2470807"/>
            <a:ext cx="3018953" cy="44072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391" y="2459953"/>
            <a:ext cx="1531458" cy="83534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465" y="5554933"/>
            <a:ext cx="3520895" cy="77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5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 altas frecuencias la ecuación se simplifica                                     función del filtro paso bajo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integrador se diseña para un desfase de                     en donde, f0 &lt;&lt; ft aproximándolo.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Compensación pasiva de los </a:t>
            </a:r>
            <a:r>
              <a:rPr lang="es-PA" dirty="0" err="1" smtClean="0">
                <a:sym typeface="Symbol" panose="05050102010706020507" pitchFamily="18" charset="2"/>
              </a:rPr>
              <a:t>interadores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integrador se compensa con </a:t>
            </a:r>
            <a:r>
              <a:rPr lang="es-PA" dirty="0" err="1" smtClean="0">
                <a:sym typeface="Symbol" panose="05050102010706020507" pitchFamily="18" charset="2"/>
              </a:rPr>
              <a:t>pacacitancias</a:t>
            </a:r>
            <a:r>
              <a:rPr lang="es-PA" dirty="0" smtClean="0">
                <a:sym typeface="Symbol" panose="05050102010706020507" pitchFamily="18" charset="2"/>
              </a:rPr>
              <a:t> paralelas en la entrada(</a:t>
            </a:r>
            <a:r>
              <a:rPr lang="es-PA" dirty="0" err="1" smtClean="0">
                <a:sym typeface="Symbol" panose="05050102010706020507" pitchFamily="18" charset="2"/>
              </a:rPr>
              <a:t>fig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izq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llama también cancelación de polos-ceros.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También se puede lograr esto con la resistencia 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343" y="1471960"/>
            <a:ext cx="2407032" cy="5575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095" y="2074127"/>
            <a:ext cx="1287967" cy="33453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137" y="4561003"/>
            <a:ext cx="7229929" cy="216206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4950" y="3768687"/>
            <a:ext cx="2628312" cy="29515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884" y="3681179"/>
            <a:ext cx="1299088" cy="40678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9528" y="4172420"/>
            <a:ext cx="1190444" cy="3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4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Modelo de Amplificador Operacional Ideal</a:t>
            </a:r>
          </a:p>
          <a:p>
            <a:pPr lvl="1"/>
            <a:r>
              <a:rPr lang="es-PA" dirty="0" smtClean="0"/>
              <a:t>In = </a:t>
            </a:r>
            <a:r>
              <a:rPr lang="es-PA" dirty="0" err="1" smtClean="0"/>
              <a:t>Ip</a:t>
            </a:r>
            <a:r>
              <a:rPr lang="es-PA" dirty="0" smtClean="0"/>
              <a:t> = 0.  No fluye corriente por sus terminales de entrada</a:t>
            </a:r>
          </a:p>
          <a:p>
            <a:pPr lvl="1"/>
            <a:r>
              <a:rPr lang="es-PA" dirty="0" err="1" smtClean="0"/>
              <a:t>Vn</a:t>
            </a:r>
            <a:r>
              <a:rPr lang="es-PA" dirty="0" smtClean="0"/>
              <a:t> = </a:t>
            </a:r>
            <a:r>
              <a:rPr lang="es-PA" dirty="0" err="1" smtClean="0"/>
              <a:t>Vp</a:t>
            </a:r>
            <a:r>
              <a:rPr lang="es-PA" dirty="0" smtClean="0"/>
              <a:t>.  Los voltajes de entrada son iguales cuando suficiente </a:t>
            </a:r>
            <a:r>
              <a:rPr lang="es-PA" dirty="0" err="1" smtClean="0"/>
              <a:t>feedback</a:t>
            </a:r>
            <a:r>
              <a:rPr lang="es-PA" dirty="0" smtClean="0"/>
              <a:t> negativo es impuesto</a:t>
            </a:r>
          </a:p>
          <a:p>
            <a:pPr lvl="1"/>
            <a:endParaRPr lang="es-PA" dirty="0"/>
          </a:p>
          <a:p>
            <a:pPr lvl="1"/>
            <a:r>
              <a:rPr lang="es-PA" dirty="0" err="1" smtClean="0"/>
              <a:t>Iout</a:t>
            </a:r>
            <a:r>
              <a:rPr lang="es-PA" dirty="0" smtClean="0"/>
              <a:t> no necesariamente es 0</a:t>
            </a:r>
          </a:p>
          <a:p>
            <a:pPr lvl="1"/>
            <a:r>
              <a:rPr lang="es-PA" dirty="0" smtClean="0"/>
              <a:t>Como son activos con su propia fuente pueden dar corriente de salida 0</a:t>
            </a:r>
          </a:p>
          <a:p>
            <a:pPr lvl="1"/>
            <a:r>
              <a:rPr lang="es-PA" i="1" dirty="0" smtClean="0"/>
              <a:t>Son capaces de añadir potencia a una señal</a:t>
            </a:r>
          </a:p>
          <a:p>
            <a:pPr lvl="1"/>
            <a:endParaRPr lang="es-PA" i="1" dirty="0"/>
          </a:p>
          <a:p>
            <a:pPr lvl="1"/>
            <a:r>
              <a:rPr lang="es-PA" dirty="0" smtClean="0"/>
              <a:t>El esquema completo del </a:t>
            </a:r>
            <a:r>
              <a:rPr lang="es-PA" dirty="0" err="1" smtClean="0"/>
              <a:t>Op-Amp</a:t>
            </a:r>
            <a:r>
              <a:rPr lang="es-PA" dirty="0" smtClean="0"/>
              <a:t> incluye las terminales</a:t>
            </a:r>
          </a:p>
          <a:p>
            <a:pPr lvl="2"/>
            <a:r>
              <a:rPr lang="es-PA" dirty="0" smtClean="0"/>
              <a:t>V+ y V-</a:t>
            </a:r>
            <a:endParaRPr lang="es-PA" dirty="0"/>
          </a:p>
          <a:p>
            <a:pPr lvl="2"/>
            <a:r>
              <a:rPr lang="es-PA" dirty="0" smtClean="0"/>
              <a:t>Ambos voltajes son idénticos pero sentido opuesto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182" y="4150836"/>
            <a:ext cx="39528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6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Compensación activa de los integradores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compensaciones activas tienen ciertas penalizaciones y estas se minimizan con compensaciones activas.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Compensa las limitaciones de frecuencia por medio de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amps</a:t>
            </a:r>
            <a:r>
              <a:rPr lang="es-PA" dirty="0" smtClean="0">
                <a:sym typeface="Symbol" panose="05050102010706020507" pitchFamily="18" charset="2"/>
              </a:rPr>
              <a:t> trabajando en paralelo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Reemplazando f0 =1/2RC y H =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/Vi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Se tratan de reducir los ordenes superiores y queda un error de fase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Finalmente deducimos que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error de fase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148" y="3078637"/>
            <a:ext cx="6732667" cy="71698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82" y="3979929"/>
            <a:ext cx="2746190" cy="3302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127" y="4475122"/>
            <a:ext cx="6277011" cy="88861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9568" y="5219892"/>
            <a:ext cx="1448734" cy="44091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243" y="5804654"/>
            <a:ext cx="4967325" cy="77456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5148" y="6158272"/>
            <a:ext cx="1315463" cy="4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7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Mejoramiento del compensador Q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Debido al modo de integrador dual el valor Q tiene a incrementarse del valor de diseño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resultado final es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Q es el factor donde el amplificador tiene ft tendiendo a infinito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Valores comunes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Q = 25, ft = 1MHz, f0 = ft/4Q = 10^6/100 = 10kHz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638" y="2343595"/>
            <a:ext cx="2326765" cy="66723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873" y="2677212"/>
            <a:ext cx="2747038" cy="220702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92" y="4512759"/>
            <a:ext cx="1438187" cy="54989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9196" y="4512759"/>
            <a:ext cx="1176520" cy="54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6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.  Especificar los componentes en este filtro </a:t>
            </a:r>
            <a:r>
              <a:rPr lang="es-PA" dirty="0" err="1" smtClean="0">
                <a:sym typeface="Symbol" panose="05050102010706020507" pitchFamily="18" charset="2"/>
              </a:rPr>
              <a:t>biquad</a:t>
            </a:r>
            <a:r>
              <a:rPr lang="es-PA" dirty="0" smtClean="0">
                <a:sym typeface="Symbol" panose="05050102010706020507" pitchFamily="18" charset="2"/>
              </a:rPr>
              <a:t> para alcanzar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= 10kHz y Q = 25 a H = 0dB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Considere desviaciones de f0 y Q para sus valores de GPB que estén entre el 1%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R1 = R2 = R5 = R6 = 10k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R3 = R4 = 250k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C1 = C2 = 5/pi </a:t>
            </a:r>
            <a:r>
              <a:rPr lang="es-PA" dirty="0" err="1" smtClean="0">
                <a:sym typeface="Symbol" panose="05050102010706020507" pitchFamily="18" charset="2"/>
              </a:rPr>
              <a:t>nF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cumplir f0 y Q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Ft &gt;= f0/(f0/f0) = 10^4/0.01 = 1MHz y f1 &gt;= 4 x 25 x 10^4/0.01 = 100MHz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GBP = 100MHz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631" y="2928588"/>
            <a:ext cx="5993433" cy="244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9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Efecto de GBP finita en los filtros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</a:t>
            </a:r>
            <a:r>
              <a:rPr lang="es-PA" dirty="0" err="1" smtClean="0">
                <a:sym typeface="Symbol" panose="05050102010706020507" pitchFamily="18" charset="2"/>
              </a:rPr>
              <a:t>contrarestar</a:t>
            </a:r>
            <a:r>
              <a:rPr lang="es-PA" dirty="0" smtClean="0">
                <a:sym typeface="Symbol" panose="05050102010706020507" pitchFamily="18" charset="2"/>
              </a:rPr>
              <a:t> también el efecto de </a:t>
            </a:r>
            <a:r>
              <a:rPr lang="es-PA" dirty="0" err="1" smtClean="0">
                <a:sym typeface="Symbol" panose="05050102010706020507" pitchFamily="18" charset="2"/>
              </a:rPr>
              <a:t>GBPs</a:t>
            </a:r>
            <a:r>
              <a:rPr lang="es-PA" dirty="0" smtClean="0">
                <a:sym typeface="Symbol" panose="05050102010706020507" pitchFamily="18" charset="2"/>
              </a:rPr>
              <a:t> en filtros tenemos que </a:t>
            </a:r>
            <a:r>
              <a:rPr lang="es-PA" dirty="0" err="1" smtClean="0">
                <a:sym typeface="Symbol" panose="05050102010706020507" pitchFamily="18" charset="2"/>
              </a:rPr>
              <a:t>considrar</a:t>
            </a:r>
            <a:r>
              <a:rPr lang="es-PA" dirty="0" smtClean="0">
                <a:sym typeface="Symbol" panose="05050102010706020507" pitchFamily="18" charset="2"/>
              </a:rPr>
              <a:t> la ganancia de lazo abierto cuando se deriva la función de transferencia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resumen existen casos para filtros de primer orden y segundo orden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Filtros de primer orden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 función se intersecta en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Y la función de transferencia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8" y="3721390"/>
            <a:ext cx="4462203" cy="60528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851" y="4505094"/>
            <a:ext cx="2199364" cy="3873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851" y="5298545"/>
            <a:ext cx="2673300" cy="48769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76" y="6048080"/>
            <a:ext cx="3662146" cy="58534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4479" y="3450765"/>
            <a:ext cx="5379519" cy="158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8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C = 5/pi </a:t>
            </a:r>
            <a:r>
              <a:rPr lang="es-PA" dirty="0" err="1" smtClean="0">
                <a:sym typeface="Symbol" panose="05050102010706020507" pitchFamily="18" charset="2"/>
              </a:rPr>
              <a:t>Nf</a:t>
            </a:r>
            <a:r>
              <a:rPr lang="es-PA" dirty="0" smtClean="0">
                <a:sym typeface="Symbol" panose="05050102010706020507" pitchFamily="18" charset="2"/>
              </a:rPr>
              <a:t>, r1 0 10K, R2 = 30k y GBP = 1MHz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Encontrar el rango de frecuencia de H de </a:t>
            </a:r>
            <a:r>
              <a:rPr lang="es-PA" dirty="0" err="1" smtClean="0">
                <a:sym typeface="Symbol" panose="05050102010706020507" pitchFamily="18" charset="2"/>
              </a:rPr>
              <a:t>Hideal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fz</a:t>
            </a:r>
            <a:r>
              <a:rPr lang="es-PA" dirty="0" smtClean="0">
                <a:sym typeface="Symbol" panose="05050102010706020507" pitchFamily="18" charset="2"/>
              </a:rPr>
              <a:t> = 10^6/(1 + 30/20) = 250kHz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Siendo H = 1/</a:t>
            </a:r>
            <a:r>
              <a:rPr lang="es-PA" dirty="0" err="1" smtClean="0">
                <a:sym typeface="Symbol" panose="05050102010706020507" pitchFamily="18" charset="2"/>
              </a:rPr>
              <a:t>sqrt</a:t>
            </a:r>
            <a:r>
              <a:rPr lang="es-PA" dirty="0" smtClean="0">
                <a:sym typeface="Symbol" panose="05050102010706020507" pitchFamily="18" charset="2"/>
              </a:rPr>
              <a:t>(1 + (f/</a:t>
            </a:r>
            <a:r>
              <a:rPr lang="es-PA" dirty="0" err="1" smtClean="0">
                <a:sym typeface="Symbol" panose="05050102010706020507" pitchFamily="18" charset="2"/>
              </a:rPr>
              <a:t>fz</a:t>
            </a:r>
            <a:r>
              <a:rPr lang="es-PA" dirty="0" smtClean="0">
                <a:sym typeface="Symbol" panose="05050102010706020507" pitchFamily="18" charset="2"/>
              </a:rPr>
              <a:t>)^2) &gt;= 0.99 f &lt;= 36.6kHz.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Idealmente f = -3dB = f0 = 10kHz por ende [1 + (f-3db/</a:t>
            </a:r>
            <a:r>
              <a:rPr lang="es-PA" dirty="0" err="1" smtClean="0">
                <a:sym typeface="Symbol" panose="05050102010706020507" pitchFamily="18" charset="2"/>
              </a:rPr>
              <a:t>fz</a:t>
            </a:r>
            <a:r>
              <a:rPr lang="es-PA" dirty="0" smtClean="0">
                <a:sym typeface="Symbol" panose="05050102010706020507" pitchFamily="18" charset="2"/>
              </a:rPr>
              <a:t>)^2) = 2(f-3dB/f0)^2 dando f-3db = 10.016kHz y f-3db/f-3db 0 0.16%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291" y="1131187"/>
            <a:ext cx="5379519" cy="158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Filtros de segundo orden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Esta actual configuración tiene 3 polos para un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r>
              <a:rPr lang="es-PA" dirty="0" smtClean="0">
                <a:sym typeface="Symbol" panose="05050102010706020507" pitchFamily="18" charset="2"/>
              </a:rPr>
              <a:t>.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un </a:t>
            </a:r>
            <a:r>
              <a:rPr lang="es-PA" dirty="0" err="1" smtClean="0">
                <a:sym typeface="Symbol" panose="05050102010706020507" pitchFamily="18" charset="2"/>
              </a:rPr>
              <a:t>biquad</a:t>
            </a:r>
            <a:r>
              <a:rPr lang="es-PA" dirty="0" smtClean="0">
                <a:sym typeface="Symbol" panose="05050102010706020507" pitchFamily="18" charset="2"/>
              </a:rPr>
              <a:t> que posee 3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amps</a:t>
            </a:r>
            <a:r>
              <a:rPr lang="es-PA" dirty="0" smtClean="0">
                <a:sym typeface="Symbol" panose="05050102010706020507" pitchFamily="18" charset="2"/>
              </a:rPr>
              <a:t> tendrá 5 polos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Resumen se crea un nuevo polo para ordenar los existentes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694" y="3445609"/>
            <a:ext cx="3587568" cy="197388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82" y="3502314"/>
            <a:ext cx="6092978" cy="115889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582" y="4952918"/>
            <a:ext cx="2697643" cy="93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0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Ejemplo:  Utilizando capacitores de 10nF especificar los componentes de la figura </a:t>
            </a:r>
            <a:r>
              <a:rPr lang="es-PA" dirty="0" err="1" smtClean="0">
                <a:sym typeface="Symbol" panose="05050102010706020507" pitchFamily="18" charset="2"/>
              </a:rPr>
              <a:t>euqe</a:t>
            </a:r>
            <a:r>
              <a:rPr lang="es-PA" dirty="0" smtClean="0">
                <a:sym typeface="Symbol" panose="05050102010706020507" pitchFamily="18" charset="2"/>
              </a:rPr>
              <a:t> den un </a:t>
            </a:r>
            <a:r>
              <a:rPr lang="es-PA" dirty="0" err="1" smtClean="0">
                <a:sym typeface="Symbol" panose="05050102010706020507" pitchFamily="18" charset="2"/>
              </a:rPr>
              <a:t>Hgbp</a:t>
            </a:r>
            <a:r>
              <a:rPr lang="es-PA" dirty="0" smtClean="0">
                <a:sym typeface="Symbol" panose="05050102010706020507" pitchFamily="18" charset="2"/>
              </a:rPr>
              <a:t> = 0dB  a f0 = 10kHz y Q = 10 para una desviación del GBP del 1%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R1 = 15.92 </a:t>
            </a:r>
            <a:r>
              <a:rPr lang="es-PA" dirty="0" err="1" smtClean="0">
                <a:sym typeface="Symbol" panose="05050102010706020507" pitchFamily="18" charset="2"/>
              </a:rPr>
              <a:t>kOhm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R2 = 79.98 Ohm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R3 = 31.83 </a:t>
            </a:r>
            <a:r>
              <a:rPr lang="es-PA" dirty="0" err="1" smtClean="0">
                <a:sym typeface="Symbol" panose="05050102010706020507" pitchFamily="18" charset="2"/>
              </a:rPr>
              <a:t>kOhm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Ancho de banda = f0/Q = -2qF0/FT </a:t>
            </a:r>
          </a:p>
          <a:p>
            <a:r>
              <a:rPr lang="es-PA" smtClean="0">
                <a:sym typeface="Symbol" panose="05050102010706020507" pitchFamily="18" charset="2"/>
              </a:rPr>
              <a:t>GBP &gt;= 2 x 10 x 10^4/0.01 = 20MHz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543" y="2349907"/>
            <a:ext cx="4480354" cy="258410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386" y="2583778"/>
            <a:ext cx="3723219" cy="4493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386" y="3033132"/>
            <a:ext cx="4324321" cy="53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1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4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60047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Corriente a Voltaje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6" y="1538869"/>
            <a:ext cx="11697472" cy="4683512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Un convertidor de I-V = amplificador de </a:t>
            </a:r>
            <a:r>
              <a:rPr lang="es-PA" dirty="0" err="1" smtClean="0">
                <a:sym typeface="Symbol" panose="05050102010706020507" pitchFamily="18" charset="2"/>
              </a:rPr>
              <a:t>transresistencia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I = i1 = entrada;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Ai1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= ganancia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Ganancia –R porque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-R i1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la magnitud de la ganancia se le conoce como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ecuación la podemos referir a impedancias no solo resistencia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-Z i1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llamaría en este caso amplificador de </a:t>
            </a:r>
            <a:r>
              <a:rPr lang="es-PA" dirty="0" err="1" smtClean="0">
                <a:sym typeface="Symbol" panose="05050102010706020507" pitchFamily="18" charset="2"/>
              </a:rPr>
              <a:t>transimpedancia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 configuración elimina cualquier pérdida de corriente entre la entrada y la salida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269" y="949736"/>
            <a:ext cx="3568049" cy="230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6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Corriente a Voltaje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6" y="1538869"/>
            <a:ext cx="11697472" cy="4683512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Parámetros de lazo cerrado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Ejemplo.  Encontrar los parámetros de lazo cerrado de la figura en un 741 y R = 1Mohm y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Del </a:t>
            </a:r>
            <a:r>
              <a:rPr lang="es-PA" dirty="0" err="1" smtClean="0">
                <a:sym typeface="Symbol" panose="05050102010706020507" pitchFamily="18" charset="2"/>
              </a:rPr>
              <a:t>datasheet</a:t>
            </a:r>
            <a:r>
              <a:rPr lang="es-PA" dirty="0" smtClean="0">
                <a:sym typeface="Symbol" panose="05050102010706020507" pitchFamily="18" charset="2"/>
              </a:rPr>
              <a:t>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ro = 75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ri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rd</a:t>
            </a:r>
            <a:r>
              <a:rPr lang="es-PA" dirty="0" smtClean="0">
                <a:sym typeface="Symbol" panose="05050102010706020507" pitchFamily="18" charset="2"/>
              </a:rPr>
              <a:t> = 2Mohms; a = </a:t>
            </a:r>
            <a:r>
              <a:rPr lang="es-PA" dirty="0" err="1" smtClean="0">
                <a:sym typeface="Symbol" panose="05050102010706020507" pitchFamily="18" charset="2"/>
              </a:rPr>
              <a:t>Avd</a:t>
            </a:r>
            <a:r>
              <a:rPr lang="es-PA" dirty="0" smtClean="0">
                <a:sym typeface="Symbol" panose="05050102010706020507" pitchFamily="18" charset="2"/>
              </a:rPr>
              <a:t> = 200V/</a:t>
            </a:r>
            <a:r>
              <a:rPr lang="es-PA" dirty="0" err="1" smtClean="0">
                <a:sym typeface="Symbol" panose="05050102010706020507" pitchFamily="18" charset="2"/>
              </a:rPr>
              <a:t>mV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 = 133 333.33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 = -0.9999 V/</a:t>
            </a:r>
            <a:r>
              <a:rPr lang="es-PA" dirty="0" err="1" smtClean="0">
                <a:sym typeface="Symbol" panose="05050102010706020507" pitchFamily="18" charset="2"/>
              </a:rPr>
              <a:t>uA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Ri</a:t>
            </a:r>
            <a:r>
              <a:rPr lang="es-PA" dirty="0" smtClean="0">
                <a:sym typeface="Symbol" panose="05050102010706020507" pitchFamily="18" charset="2"/>
              </a:rPr>
              <a:t> = 5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, Ro = 56mohms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67" y="1956690"/>
            <a:ext cx="5021086" cy="11879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371" y="1172760"/>
            <a:ext cx="3568049" cy="230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6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Modelo de Amplificador Operacional Ideal</a:t>
            </a:r>
          </a:p>
          <a:p>
            <a:r>
              <a:rPr lang="es-PA" dirty="0" smtClean="0"/>
              <a:t>Limitante de Voltaje de Salida</a:t>
            </a:r>
          </a:p>
          <a:p>
            <a:pPr lvl="1"/>
            <a:r>
              <a:rPr lang="es-PA" dirty="0" smtClean="0"/>
              <a:t>La salida de voltaje no puede ser mayor ni menor a su voltaje de polarización</a:t>
            </a:r>
          </a:p>
          <a:p>
            <a:pPr lvl="1"/>
            <a:r>
              <a:rPr lang="es-PA" dirty="0" smtClean="0"/>
              <a:t>V- &lt; </a:t>
            </a:r>
            <a:r>
              <a:rPr lang="es-PA" dirty="0" err="1" smtClean="0"/>
              <a:t>Vout</a:t>
            </a:r>
            <a:r>
              <a:rPr lang="es-PA" dirty="0" smtClean="0"/>
              <a:t> &lt; V+</a:t>
            </a:r>
          </a:p>
          <a:p>
            <a:pPr lvl="1"/>
            <a:r>
              <a:rPr lang="es-PA" dirty="0" smtClean="0"/>
              <a:t>Cualquier intento de superar estos voltajes saturará el voltaje de salida a </a:t>
            </a:r>
            <a:r>
              <a:rPr lang="es-PA" dirty="0" err="1" smtClean="0"/>
              <a:t>lomencionado</a:t>
            </a:r>
            <a:r>
              <a:rPr lang="es-PA" dirty="0" smtClean="0"/>
              <a:t> anteriormente</a:t>
            </a:r>
          </a:p>
          <a:p>
            <a:r>
              <a:rPr lang="es-PA" dirty="0" smtClean="0"/>
              <a:t>Limitante de Voltaje de Entrada</a:t>
            </a:r>
          </a:p>
          <a:p>
            <a:pPr lvl="1"/>
            <a:r>
              <a:rPr lang="es-PA" dirty="0" err="1" smtClean="0"/>
              <a:t>Vp</a:t>
            </a:r>
            <a:r>
              <a:rPr lang="es-PA" dirty="0" smtClean="0"/>
              <a:t> y </a:t>
            </a:r>
            <a:r>
              <a:rPr lang="es-PA" dirty="0" err="1" smtClean="0"/>
              <a:t>Vn</a:t>
            </a:r>
            <a:r>
              <a:rPr lang="es-PA" dirty="0" smtClean="0"/>
              <a:t> son limitados por la fuente de voltaje V- y V+</a:t>
            </a:r>
          </a:p>
          <a:p>
            <a:pPr lvl="1"/>
            <a:r>
              <a:rPr lang="es-PA" dirty="0" err="1" smtClean="0"/>
              <a:t>Vp</a:t>
            </a:r>
            <a:r>
              <a:rPr lang="es-PA" dirty="0" smtClean="0"/>
              <a:t> &gt; V- y </a:t>
            </a:r>
            <a:r>
              <a:rPr lang="es-PA" dirty="0" err="1" smtClean="0"/>
              <a:t>Vn</a:t>
            </a:r>
            <a:r>
              <a:rPr lang="es-PA" dirty="0" smtClean="0"/>
              <a:t> &lt; V+</a:t>
            </a:r>
          </a:p>
          <a:p>
            <a:pPr lvl="1"/>
            <a:r>
              <a:rPr lang="es-PA" dirty="0" smtClean="0"/>
              <a:t>Cualquier intento de manejar las entradas a un voltaje superior hará que el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 no opere</a:t>
            </a:r>
          </a:p>
          <a:p>
            <a:pPr lvl="2"/>
            <a:endParaRPr lang="es-PA" dirty="0"/>
          </a:p>
          <a:p>
            <a:r>
              <a:rPr lang="es-PA" dirty="0" smtClean="0"/>
              <a:t>Las limitantes anteriores se dan basadas en que </a:t>
            </a:r>
            <a:r>
              <a:rPr lang="es-PA" u="sng" dirty="0"/>
              <a:t>t</a:t>
            </a:r>
            <a:r>
              <a:rPr lang="es-PA" u="sng" dirty="0" smtClean="0"/>
              <a:t>odas</a:t>
            </a:r>
            <a:r>
              <a:rPr lang="es-PA" dirty="0" smtClean="0"/>
              <a:t> las </a:t>
            </a:r>
            <a:r>
              <a:rPr lang="es-PA" dirty="0" err="1" smtClean="0"/>
              <a:t>entrdas</a:t>
            </a:r>
            <a:r>
              <a:rPr lang="es-PA" dirty="0" smtClean="0"/>
              <a:t>  están al mismo nivel de referencia</a:t>
            </a:r>
          </a:p>
        </p:txBody>
      </p:sp>
    </p:spTree>
    <p:extLst>
      <p:ext uri="{BB962C8B-B14F-4D97-AF65-F5344CB8AC3E}">
        <p14:creationId xmlns:p14="http://schemas.microsoft.com/office/powerpoint/2010/main" val="79653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Corriente a Voltaje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6" y="1538869"/>
            <a:ext cx="11697472" cy="5107258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Alta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de convertidores I-V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Aparentase que estas aplicaciones requieren altas resistencias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Sin embargo este defecto es degradado o mediado con algunos arreglos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 se encarga de esto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red del circuito en T logra esta alta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Los efectos del circuito se incrementas en el factor k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Ejemplo.  Especificar los valores del circuito para lograr una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de 0.1V/</a:t>
            </a:r>
            <a:r>
              <a:rPr lang="es-PA" dirty="0" err="1" smtClean="0">
                <a:sym typeface="Symbol" panose="05050102010706020507" pitchFamily="18" charset="2"/>
              </a:rPr>
              <a:t>nA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-</a:t>
            </a:r>
            <a:r>
              <a:rPr lang="es-PA" dirty="0" err="1" smtClean="0">
                <a:sym typeface="Symbol" panose="05050102010706020507" pitchFamily="18" charset="2"/>
              </a:rPr>
              <a:t>kR</a:t>
            </a:r>
            <a:r>
              <a:rPr lang="es-PA" dirty="0" smtClean="0">
                <a:sym typeface="Symbol" panose="05050102010706020507" pitchFamily="18" charset="2"/>
              </a:rPr>
              <a:t> = 0.1e9 V/A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Ajustamos R1 = 1k y R2 nos da 99k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Nota: 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amps</a:t>
            </a:r>
            <a:r>
              <a:rPr lang="es-PA" dirty="0" smtClean="0">
                <a:sym typeface="Symbol" panose="05050102010706020507" pitchFamily="18" charset="2"/>
              </a:rPr>
              <a:t> y la corriente de entrada (real) degradan la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del I-V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</a:t>
            </a:r>
            <a:r>
              <a:rPr lang="es-PA" dirty="0" err="1" smtClean="0">
                <a:sym typeface="Symbol" panose="05050102010706020507" pitchFamily="18" charset="2"/>
              </a:rPr>
              <a:t>elminiar</a:t>
            </a:r>
            <a:r>
              <a:rPr lang="es-PA" dirty="0" smtClean="0">
                <a:sym typeface="Symbol" panose="05050102010706020507" pitchFamily="18" charset="2"/>
              </a:rPr>
              <a:t> esto se pueden utilizar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amps</a:t>
            </a:r>
            <a:r>
              <a:rPr lang="es-PA" dirty="0" smtClean="0">
                <a:sym typeface="Symbol" panose="05050102010706020507" pitchFamily="18" charset="2"/>
              </a:rPr>
              <a:t> basados en JFET o MOSFET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030" y="2885843"/>
            <a:ext cx="2722641" cy="139622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8615" y="2885843"/>
            <a:ext cx="2239677" cy="11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0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Corriente a Voltaje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6" y="1538869"/>
            <a:ext cx="11697472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Amplificadores </a:t>
            </a:r>
            <a:r>
              <a:rPr lang="es-PA" dirty="0" err="1" smtClean="0">
                <a:sym typeface="Symbol" panose="05050102010706020507" pitchFamily="18" charset="2"/>
              </a:rPr>
              <a:t>Fotodetectores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 una aplicación específica (fotodiodo / fotomultiplicador)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Otra es el de los convertidores analógicos a digitales (de corriente)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 fotodiodos la luz se convierte en corriente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Incluye radiación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Elimina también la carga de entrada y salida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Popular en modo </a:t>
            </a:r>
            <a:r>
              <a:rPr lang="es-PA" dirty="0" err="1" smtClean="0">
                <a:sym typeface="Symbol" panose="05050102010706020507" pitchFamily="18" charset="2"/>
              </a:rPr>
              <a:t>fotoconductivo</a:t>
            </a:r>
            <a:r>
              <a:rPr lang="es-PA" dirty="0" smtClean="0">
                <a:sym typeface="Symbol" panose="05050102010706020507" pitchFamily="18" charset="2"/>
              </a:rPr>
              <a:t> y fotovoltaico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Puede ser utilizado para calibrar </a:t>
            </a:r>
            <a:r>
              <a:rPr lang="es-PA" dirty="0" err="1" smtClean="0">
                <a:sym typeface="Symbol" panose="05050102010706020507" pitchFamily="18" charset="2"/>
              </a:rPr>
              <a:t>lumens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097" y="2798142"/>
            <a:ext cx="4330963" cy="139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1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6" y="1538869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Llamado también amplificador de </a:t>
            </a:r>
            <a:r>
              <a:rPr lang="es-PA" dirty="0" err="1" smtClean="0">
                <a:sym typeface="Symbol" panose="05050102010706020507" pitchFamily="18" charset="2"/>
              </a:rPr>
              <a:t>transconductancia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Acepta un voltaje de entrada y da una corriente de salida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Avi</a:t>
            </a:r>
            <a:r>
              <a:rPr lang="es-PA" dirty="0" smtClean="0">
                <a:sym typeface="Symbol" panose="05050102010706020507" pitchFamily="18" charset="2"/>
              </a:rPr>
              <a:t> – 1/R0 *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en donde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es el voltaje de salida,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y Ro son características de salida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Ro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voltaje de conformidad es el rango permisible de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por el cual trabaja adecuadamente antes de saturarse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Puede pasar a estado flotante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Una terminal va a tierra y otra a potencial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Se ve mejor en la siguiente figura</a:t>
            </a:r>
          </a:p>
        </p:txBody>
      </p:sp>
    </p:spTree>
    <p:extLst>
      <p:ext uri="{BB962C8B-B14F-4D97-AF65-F5344CB8AC3E}">
        <p14:creationId xmlns:p14="http://schemas.microsoft.com/office/powerpoint/2010/main" val="79468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6" y="1538869"/>
            <a:ext cx="11925836" cy="5107258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carga flotante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carga es el elemento de </a:t>
            </a:r>
            <a:r>
              <a:rPr lang="es-PA" dirty="0" err="1" smtClean="0">
                <a:sym typeface="Symbol" panose="05050102010706020507" pitchFamily="18" charset="2"/>
              </a:rPr>
              <a:t>feedback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la terminal de </a:t>
            </a:r>
            <a:r>
              <a:rPr lang="es-PA" dirty="0" err="1" smtClean="0">
                <a:sym typeface="Symbol" panose="05050102010706020507" pitchFamily="18" charset="2"/>
              </a:rPr>
              <a:t>feedback</a:t>
            </a:r>
            <a:r>
              <a:rPr lang="es-PA" dirty="0" smtClean="0">
                <a:sym typeface="Symbol" panose="05050102010706020507" pitchFamily="18" charset="2"/>
              </a:rPr>
              <a:t> está comprometida no se podrá tener esta configuración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carga puede ser lineal como no lineal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Observar que el convertidor es bidireccional en corriente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la carga es de un capacitor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comporta como integrador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corriente fluye constante por el capacitor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pueden realizar generadores de onda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Diente de sierra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Triangular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pueden utilizar para hacer convertidores de V-Frecuencia o de Frecuencia-V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desventaja es que la corriente depende de un voltaje de entrada constante vi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Otra desventaja es la limitación de corriente determinada por 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r>
              <a:rPr lang="es-PA" dirty="0" smtClean="0">
                <a:sym typeface="Symbol" panose="05050102010706020507" pitchFamily="18" charset="2"/>
              </a:rPr>
              <a:t> (25mA para UA741)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687" y="2985507"/>
            <a:ext cx="3442472" cy="221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8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6" y="1538869"/>
            <a:ext cx="11925836" cy="5107258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Supongamos tenemos circuitos y los siguientes valores vi = 5V, R = 10k,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= 13V y RL = ?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Obtener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, el voltaje comprometido y el máximo valor posible de RL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1/10 * 5 = 0.5mA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Voltaje de compromiso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VoL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VoH</a:t>
            </a:r>
            <a:r>
              <a:rPr lang="es-PA" dirty="0" smtClean="0">
                <a:sym typeface="Symbol" panose="05050102010706020507" pitchFamily="18" charset="2"/>
              </a:rPr>
              <a:t> para izquierda</a:t>
            </a:r>
          </a:p>
          <a:p>
            <a:pPr lvl="2"/>
            <a:r>
              <a:rPr lang="es-PA" dirty="0" err="1" smtClean="0">
                <a:sym typeface="Symbol" panose="05050102010706020507" pitchFamily="18" charset="2"/>
              </a:rPr>
              <a:t>Vcomp</a:t>
            </a:r>
            <a:r>
              <a:rPr lang="es-PA" dirty="0" smtClean="0">
                <a:sym typeface="Symbol" panose="05050102010706020507" pitchFamily="18" charset="2"/>
              </a:rPr>
              <a:t> =  -13 - 5 =  -18v</a:t>
            </a:r>
          </a:p>
          <a:p>
            <a:pPr lvl="2"/>
            <a:r>
              <a:rPr lang="es-PA" dirty="0" err="1" smtClean="0">
                <a:sym typeface="Symbol" panose="05050102010706020507" pitchFamily="18" charset="2"/>
              </a:rPr>
              <a:t>VcompL</a:t>
            </a:r>
            <a:r>
              <a:rPr lang="es-PA" dirty="0" smtClean="0">
                <a:sym typeface="Symbol" panose="05050102010706020507" pitchFamily="18" charset="2"/>
              </a:rPr>
              <a:t> = 13 – 5 = 8 v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8V &gt;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&gt; -18V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VoL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VoH</a:t>
            </a:r>
            <a:r>
              <a:rPr lang="es-PA" dirty="0" smtClean="0">
                <a:sym typeface="Symbol" panose="05050102010706020507" pitchFamily="18" charset="2"/>
              </a:rPr>
              <a:t> para derecha</a:t>
            </a:r>
          </a:p>
          <a:p>
            <a:pPr lvl="2"/>
            <a:r>
              <a:rPr lang="es-PA" dirty="0" err="1" smtClean="0">
                <a:sym typeface="Symbol" panose="05050102010706020507" pitchFamily="18" charset="2"/>
              </a:rPr>
              <a:t>Vcomp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endParaRPr lang="es-PA" dirty="0" smtClean="0">
              <a:sym typeface="Symbol" panose="05050102010706020507" pitchFamily="18" charset="2"/>
            </a:endParaRPr>
          </a:p>
          <a:p>
            <a:pPr lvl="2"/>
            <a:r>
              <a:rPr lang="es-PA" dirty="0" err="1" smtClean="0">
                <a:sym typeface="Symbol" panose="05050102010706020507" pitchFamily="18" charset="2"/>
              </a:rPr>
              <a:t>Vcomp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endParaRPr lang="es-PA" dirty="0" smtClean="0">
              <a:sym typeface="Symbol" panose="05050102010706020507" pitchFamily="18" charset="2"/>
            </a:endParaRP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13V &gt;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&gt; -13V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RL 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 = 8/0.5 = 16k </a:t>
            </a:r>
            <a:r>
              <a:rPr lang="es-PA" dirty="0" err="1" smtClean="0">
                <a:sym typeface="Symbol" panose="05050102010706020507" pitchFamily="18" charset="2"/>
              </a:rPr>
              <a:t>circ</a:t>
            </a:r>
            <a:r>
              <a:rPr lang="es-PA" dirty="0" smtClean="0">
                <a:sym typeface="Symbol" panose="05050102010706020507" pitchFamily="18" charset="2"/>
              </a:rPr>
              <a:t>. </a:t>
            </a:r>
            <a:r>
              <a:rPr lang="es-PA" dirty="0" err="1" smtClean="0">
                <a:sym typeface="Symbol" panose="05050102010706020507" pitchFamily="18" charset="2"/>
              </a:rPr>
              <a:t>Izq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Rlmax</a:t>
            </a:r>
            <a:r>
              <a:rPr lang="es-PA" dirty="0" smtClean="0">
                <a:sym typeface="Symbol" panose="05050102010706020507" pitchFamily="18" charset="2"/>
              </a:rPr>
              <a:t> = 13/0.5 = 26k </a:t>
            </a:r>
            <a:r>
              <a:rPr lang="es-PA" dirty="0" err="1" smtClean="0">
                <a:sym typeface="Symbol" panose="05050102010706020507" pitchFamily="18" charset="2"/>
              </a:rPr>
              <a:t>circ</a:t>
            </a:r>
            <a:r>
              <a:rPr lang="es-PA" dirty="0" smtClean="0">
                <a:sym typeface="Symbol" panose="05050102010706020507" pitchFamily="18" charset="2"/>
              </a:rPr>
              <a:t>. Der (la resistencia no puede ser negativa)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687" y="2985507"/>
            <a:ext cx="3442472" cy="221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7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6" y="1538869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Limitaciones prácticas del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Modelo del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r>
              <a:rPr lang="es-PA" dirty="0" smtClean="0">
                <a:sym typeface="Symbol" panose="05050102010706020507" pitchFamily="18" charset="2"/>
              </a:rPr>
              <a:t> de voltaje frecuencia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-vi + </a:t>
            </a:r>
            <a:r>
              <a:rPr lang="es-PA" dirty="0" err="1" smtClean="0">
                <a:sym typeface="Symbol" panose="05050102010706020507" pitchFamily="18" charset="2"/>
              </a:rPr>
              <a:t>vd</a:t>
            </a:r>
            <a:r>
              <a:rPr lang="es-PA" dirty="0" smtClean="0">
                <a:sym typeface="Symbol" panose="05050102010706020507" pitchFamily="18" charset="2"/>
              </a:rPr>
              <a:t> –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–ro*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+ a*</a:t>
            </a:r>
            <a:r>
              <a:rPr lang="es-PA" dirty="0" err="1" smtClean="0">
                <a:sym typeface="Symbol" panose="05050102010706020507" pitchFamily="18" charset="2"/>
              </a:rPr>
              <a:t>vd</a:t>
            </a:r>
            <a:r>
              <a:rPr lang="es-PA" dirty="0" smtClean="0">
                <a:sym typeface="Symbol" panose="05050102010706020507" pitchFamily="18" charset="2"/>
              </a:rPr>
              <a:t> = 0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Convertidores de carga y tierra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circuito muestra que sucede cuando la terminal está comprometida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circuito izquierdo es la bomba de carga de </a:t>
            </a:r>
            <a:r>
              <a:rPr lang="es-PA" dirty="0" err="1" smtClean="0">
                <a:sym typeface="Symbol" panose="05050102010706020507" pitchFamily="18" charset="2"/>
              </a:rPr>
              <a:t>Howland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de la derecha es el equivalente de Norton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utilizar este equivalente para controlar la resistencia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 salida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534" y="1284274"/>
            <a:ext cx="2948381" cy="219490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181" y="2381727"/>
            <a:ext cx="4389353" cy="6514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980" y="4056726"/>
            <a:ext cx="3423488" cy="201185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000" y="5360310"/>
            <a:ext cx="3959890" cy="138135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890" y="5455849"/>
            <a:ext cx="1826938" cy="5951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4890" y="6028276"/>
            <a:ext cx="949381" cy="61785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4271" y="6028275"/>
            <a:ext cx="1026615" cy="59513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8554" y="6008096"/>
            <a:ext cx="1525473" cy="61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8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El amplificador de </a:t>
            </a:r>
            <a:r>
              <a:rPr lang="es-PA" dirty="0" err="1" smtClean="0">
                <a:sym typeface="Symbol" panose="05050102010706020507" pitchFamily="18" charset="2"/>
              </a:rPr>
              <a:t>Howland</a:t>
            </a:r>
            <a:r>
              <a:rPr lang="es-PA" dirty="0" smtClean="0">
                <a:sym typeface="Symbol" panose="05050102010706020507" pitchFamily="18" charset="2"/>
              </a:rPr>
              <a:t> usa vi = 2V y una corriente de 1mA.  </a:t>
            </a:r>
            <a:r>
              <a:rPr lang="es-PA" dirty="0" err="1" smtClean="0">
                <a:sym typeface="Symbol" panose="05050102010706020507" pitchFamily="18" charset="2"/>
              </a:rPr>
              <a:t>Asumiento</a:t>
            </a:r>
            <a:r>
              <a:rPr lang="es-PA" dirty="0" smtClean="0">
                <a:sym typeface="Symbol" panose="05050102010706020507" pitchFamily="18" charset="2"/>
              </a:rPr>
              <a:t> 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= 9V (rail-to-rail) preparar las tablas para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= 0, 1, 2, 3, 4, 5, -2, -4 y -6V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que: -9V &lt;= </a:t>
            </a:r>
            <a:r>
              <a:rPr lang="es-PA" dirty="0" err="1" smtClean="0">
                <a:sym typeface="Symbol" panose="05050102010706020507" pitchFamily="18" charset="2"/>
              </a:rPr>
              <a:t>voa</a:t>
            </a:r>
            <a:r>
              <a:rPr lang="es-PA" dirty="0" smtClean="0">
                <a:sym typeface="Symbol" panose="05050102010706020507" pitchFamily="18" charset="2"/>
              </a:rPr>
              <a:t> &lt;= 9V.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es rail to rail </a:t>
            </a:r>
            <a:r>
              <a:rPr lang="es-PA" dirty="0" err="1" smtClean="0">
                <a:sym typeface="Symbol" panose="05050102010706020507" pitchFamily="18" charset="2"/>
              </a:rPr>
              <a:t>voa</a:t>
            </a:r>
            <a:r>
              <a:rPr lang="es-PA" dirty="0" smtClean="0">
                <a:sym typeface="Symbol" panose="05050102010706020507" pitchFamily="18" charset="2"/>
              </a:rPr>
              <a:t> = 2vl (región lineal)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-4.5v &lt;=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&lt;= 4.5v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I1 = (</a:t>
            </a:r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) / R1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I2 = (</a:t>
            </a:r>
            <a:r>
              <a:rPr lang="es-PA" dirty="0" err="1" smtClean="0">
                <a:sym typeface="Symbol" panose="05050102010706020507" pitchFamily="18" charset="2"/>
              </a:rPr>
              <a:t>voa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)/R2 = (2vl –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)/R2 =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/R2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Note que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1mA a pesar de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(pos)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se satura (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&gt; 4.5)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0.5mA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Igual sufre de saturación en el lado </a:t>
            </a:r>
            <a:r>
              <a:rPr lang="es-PA" dirty="0" err="1" smtClean="0">
                <a:sym typeface="Symbol" panose="05050102010706020507" pitchFamily="18" charset="2"/>
              </a:rPr>
              <a:t>neg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351" y="2069479"/>
            <a:ext cx="2644908" cy="285935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388" y="2227920"/>
            <a:ext cx="3634960" cy="370452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53" y="5716277"/>
            <a:ext cx="3320889" cy="9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4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Efectos de </a:t>
            </a:r>
            <a:r>
              <a:rPr lang="es-PA" dirty="0" err="1" smtClean="0">
                <a:sym typeface="Symbol" panose="05050102010706020507" pitchFamily="18" charset="2"/>
              </a:rPr>
              <a:t>descordinaciones</a:t>
            </a:r>
            <a:r>
              <a:rPr lang="es-PA" dirty="0" smtClean="0">
                <a:sym typeface="Symbol" panose="05050102010706020507" pitchFamily="18" charset="2"/>
              </a:rPr>
              <a:t> de resistencia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ejemplos prácticos la resistencia es desbalanceada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Degrada Ro a tal punto de que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balance perfecto es e = 0 Ro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Ejemplo: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Qué sucedería si utilizamos resistores de 1% en el circuito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 mismo pero para resistores de 0.1%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Encuentre la tolerancia requerida para mantener Ro &gt;= 10Mohms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Bajo </a:t>
            </a:r>
            <a:r>
              <a:rPr lang="es-PA" dirty="0" err="1" smtClean="0">
                <a:sym typeface="Symbol" panose="05050102010706020507" pitchFamily="18" charset="2"/>
              </a:rPr>
              <a:t>lso</a:t>
            </a:r>
            <a:r>
              <a:rPr lang="es-PA" dirty="0" smtClean="0">
                <a:sym typeface="Symbol" panose="05050102010706020507" pitchFamily="18" charset="2"/>
              </a:rPr>
              <a:t> factores de tolerancia…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 1%, e = 4(1%) = 0.04, así que Ro = 2/0.4 = 50k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0.1%, Ro = 500k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mismo valor de Ro = 500k, mejorarlo a 10M requiere un factor de 20 (10/.5), p = tol/k = 0.1/20 = 0.005%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478" y="2345654"/>
            <a:ext cx="1426639" cy="5982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80" y="2383754"/>
            <a:ext cx="961600" cy="59045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219" y="4438823"/>
            <a:ext cx="1937795" cy="55140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014" y="4501602"/>
            <a:ext cx="4172926" cy="48449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1940" y="4498319"/>
            <a:ext cx="1126340" cy="51847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706" y="1391802"/>
            <a:ext cx="2741594" cy="310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2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Otra alternativa a la anterior es utilizar potenciómetros pero debe no hacerse debido a que son mecánicos, inestables a temperatura y ocupan gran tamaño.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Otra manera 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Llevar a tierra la entrada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Poner un medidor de corriente a la salida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Llevar el amperímetro a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Ejemplo.  Especificar el resistor ajustable adicional del ejemplo anterior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Reemplazar R3 que permite balancear a 1% de resistencia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4pR1 = 4 * 1% * 2k = 80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Rs</a:t>
            </a:r>
            <a:r>
              <a:rPr lang="es-PA" dirty="0" smtClean="0">
                <a:sym typeface="Symbol" panose="05050102010706020507" pitchFamily="18" charset="2"/>
              </a:rPr>
              <a:t> = (R1 – r) = (2k – 0.08) = 1.92k, 1%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Rpot</a:t>
            </a:r>
            <a:r>
              <a:rPr lang="es-PA" dirty="0" smtClean="0">
                <a:sym typeface="Symbol" panose="05050102010706020507" pitchFamily="18" charset="2"/>
              </a:rPr>
              <a:t> = 2(2k – 1.92k) = 160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 (tomar 200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65" y="1926553"/>
            <a:ext cx="3214583" cy="197637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220" y="4116365"/>
            <a:ext cx="2234228" cy="252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Efecto de ganancia finita de lazo abierto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esto asumiremos un puente balanceado en el circuito de </a:t>
            </a:r>
            <a:r>
              <a:rPr lang="es-PA" dirty="0" err="1" smtClean="0">
                <a:sym typeface="Symbol" panose="05050102010706020507" pitchFamily="18" charset="2"/>
              </a:rPr>
              <a:t>Howland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Del análisis de circuito tenemos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Ejemplo:  calcular Ro si tiene A = 10^5 V/V, </a:t>
            </a:r>
            <a:r>
              <a:rPr lang="es-PA" dirty="0" err="1" smtClean="0">
                <a:sym typeface="Symbol" panose="05050102010706020507" pitchFamily="18" charset="2"/>
              </a:rPr>
              <a:t>rd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 y ro =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Qué sucede si </a:t>
            </a:r>
            <a:r>
              <a:rPr lang="es-PA" dirty="0" err="1" smtClean="0">
                <a:sym typeface="Symbol" panose="05050102010706020507" pitchFamily="18" charset="2"/>
              </a:rPr>
              <a:t>rd</a:t>
            </a:r>
            <a:r>
              <a:rPr lang="es-PA" dirty="0" smtClean="0">
                <a:sym typeface="Symbol" panose="05050102010706020507" pitchFamily="18" charset="2"/>
              </a:rPr>
              <a:t> = 1M y ro = 100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Ro = (2 / 2)*10^3 [1 + 10^5/(1 + 2/2)] = 50M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Ro = 47.523M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449" y="2391682"/>
            <a:ext cx="3635796" cy="43860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184" y="2391682"/>
            <a:ext cx="3031335" cy="255768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24" y="4949371"/>
            <a:ext cx="4389353" cy="65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2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Todos los voltaje a la misma referencia</a:t>
            </a:r>
          </a:p>
          <a:p>
            <a:r>
              <a:rPr lang="es-PA" dirty="0" smtClean="0"/>
              <a:t>Según la ley de </a:t>
            </a:r>
            <a:r>
              <a:rPr lang="es-PA" dirty="0" err="1" smtClean="0"/>
              <a:t>kirchoff</a:t>
            </a:r>
            <a:endParaRPr lang="es-PA" dirty="0" smtClean="0"/>
          </a:p>
          <a:p>
            <a:pPr lvl="1"/>
            <a:r>
              <a:rPr lang="es-PA" dirty="0" err="1" smtClean="0"/>
              <a:t>Ip</a:t>
            </a:r>
            <a:r>
              <a:rPr lang="es-PA" dirty="0" smtClean="0"/>
              <a:t> + In = I- + </a:t>
            </a:r>
            <a:r>
              <a:rPr lang="es-PA" dirty="0" err="1" smtClean="0"/>
              <a:t>Iout</a:t>
            </a:r>
            <a:r>
              <a:rPr lang="es-PA" dirty="0" smtClean="0"/>
              <a:t> + I+ = 0</a:t>
            </a:r>
          </a:p>
          <a:p>
            <a:pPr lvl="1"/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Normalmente se obvia las fuentes de polarización para su análisis, esto es:</a:t>
            </a:r>
          </a:p>
          <a:p>
            <a:r>
              <a:rPr lang="es-PA" dirty="0" err="1" smtClean="0"/>
              <a:t>Ip</a:t>
            </a:r>
            <a:r>
              <a:rPr lang="es-PA" dirty="0" smtClean="0"/>
              <a:t> + In = </a:t>
            </a:r>
            <a:r>
              <a:rPr lang="es-PA" dirty="0" err="1" smtClean="0"/>
              <a:t>Iout</a:t>
            </a:r>
            <a:r>
              <a:rPr lang="es-PA" dirty="0" smtClean="0"/>
              <a:t> = 0</a:t>
            </a:r>
          </a:p>
          <a:p>
            <a:r>
              <a:rPr lang="es-PA" dirty="0" smtClean="0"/>
              <a:t>Se infiere que </a:t>
            </a:r>
            <a:r>
              <a:rPr lang="es-PA" dirty="0" err="1" smtClean="0"/>
              <a:t>Iout</a:t>
            </a:r>
            <a:r>
              <a:rPr lang="es-PA" dirty="0" smtClean="0"/>
              <a:t> = 0 [Esto no es cierto en la vida real]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405" y="1152983"/>
            <a:ext cx="4625652" cy="23522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870" y="4304276"/>
            <a:ext cx="4586287" cy="238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Circuito de </a:t>
            </a:r>
            <a:r>
              <a:rPr lang="es-PA" dirty="0" err="1" smtClean="0">
                <a:sym typeface="Symbol" panose="05050102010706020507" pitchFamily="18" charset="2"/>
              </a:rPr>
              <a:t>Howland</a:t>
            </a:r>
            <a:r>
              <a:rPr lang="es-PA" dirty="0" smtClean="0">
                <a:sym typeface="Symbol" panose="05050102010706020507" pitchFamily="18" charset="2"/>
              </a:rPr>
              <a:t> mejorado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Los circuitos anteriores de </a:t>
            </a:r>
            <a:r>
              <a:rPr lang="es-PA" dirty="0" err="1" smtClean="0">
                <a:sym typeface="Symbol" panose="05050102010706020507" pitchFamily="18" charset="2"/>
              </a:rPr>
              <a:t>Howland</a:t>
            </a:r>
            <a:r>
              <a:rPr lang="es-PA" dirty="0" smtClean="0">
                <a:sym typeface="Symbol" panose="05050102010706020507" pitchFamily="18" charset="2"/>
              </a:rPr>
              <a:t> gastan mucha corriente, </a:t>
            </a:r>
            <a:r>
              <a:rPr lang="es-PA" dirty="0" err="1" smtClean="0">
                <a:sym typeface="Symbol" panose="05050102010706020507" pitchFamily="18" charset="2"/>
              </a:rPr>
              <a:t>p.e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Vi = 1V, R1 = R2 = 1k, R2 = R4 = 100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y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= 10V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1mA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I1 = (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– vi)/R1 = (10 – 1)/1 = 9mA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modificación incluye tener dos resistores R2 = R2a y R2b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Entonces podemos </a:t>
            </a:r>
            <a:r>
              <a:rPr lang="es-PA" dirty="0" err="1" smtClean="0">
                <a:sym typeface="Symbol" panose="05050102010706020507" pitchFamily="18" charset="2"/>
              </a:rPr>
              <a:t>modifcar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p.e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R2b = 1k, R1 = R2 = R4 = 100k y R2a = 100 – 1 = 99k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tener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1mA con vi = 1V </a:t>
            </a:r>
            <a:r>
              <a:rPr lang="es-PA" dirty="0" err="1" smtClean="0">
                <a:sym typeface="Symbol" panose="05050102010706020507" pitchFamily="18" charset="2"/>
              </a:rPr>
              <a:t>igualemnte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voltaje de compromiso es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|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| &lt;=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– R2/R1|vi|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3655" y="4282068"/>
            <a:ext cx="2617438" cy="22493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187" y="4282068"/>
            <a:ext cx="1611487" cy="6662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187" y="4983150"/>
            <a:ext cx="1325814" cy="66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6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También como son convertidores pueden amplificar corriente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entonces el circuito izquierdo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Reemplazando tenemos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finalmente el caso derecho será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ganancia negativa indica la dirección de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(opuesta a la dibujada)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R1 = R2, A = -1 A/A, funciona como </a:t>
            </a:r>
            <a:r>
              <a:rPr lang="es-PA" dirty="0" err="1" smtClean="0">
                <a:sym typeface="Symbol" panose="05050102010706020507" pitchFamily="18" charset="2"/>
              </a:rPr>
              <a:t>reversor</a:t>
            </a:r>
            <a:r>
              <a:rPr lang="es-PA" dirty="0" smtClean="0">
                <a:sym typeface="Symbol" panose="05050102010706020507" pitchFamily="18" charset="2"/>
              </a:rPr>
              <a:t> de corriente o espejo de corriente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40" y="2362446"/>
            <a:ext cx="1213984" cy="504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866" y="2362445"/>
            <a:ext cx="923246" cy="32861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161" y="2362445"/>
            <a:ext cx="1081768" cy="5048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203" y="1921791"/>
            <a:ext cx="4547238" cy="209775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299" y="2867271"/>
            <a:ext cx="2652993" cy="4619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5232" y="4092408"/>
            <a:ext cx="2073093" cy="52161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8"/>
          <a:srcRect l="2528" t="30507" r="2846" b="5819"/>
          <a:stretch/>
        </p:blipFill>
        <p:spPr>
          <a:xfrm>
            <a:off x="847777" y="3462494"/>
            <a:ext cx="4076701" cy="26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6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Los </a:t>
            </a:r>
            <a:r>
              <a:rPr lang="es-PA" dirty="0" err="1" smtClean="0">
                <a:sym typeface="Symbol" panose="05050102010706020507" pitchFamily="18" charset="2"/>
              </a:rPr>
              <a:t>CFAs</a:t>
            </a:r>
            <a:r>
              <a:rPr lang="es-PA" dirty="0" smtClean="0">
                <a:sym typeface="Symbol" panose="05050102010706020507" pitchFamily="18" charset="2"/>
              </a:rPr>
              <a:t> se enfocan en la operación de corriente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circuito de la derecha muestra un </a:t>
            </a:r>
            <a:r>
              <a:rPr lang="es-PA" dirty="0" err="1" smtClean="0">
                <a:sym typeface="Symbol" panose="05050102010706020507" pitchFamily="18" charset="2"/>
              </a:rPr>
              <a:t>op-amp</a:t>
            </a:r>
            <a:r>
              <a:rPr lang="es-PA" dirty="0" smtClean="0">
                <a:sym typeface="Symbol" panose="05050102010706020507" pitchFamily="18" charset="2"/>
              </a:rPr>
              <a:t> de corriente de </a:t>
            </a:r>
            <a:r>
              <a:rPr lang="es-PA" dirty="0" err="1" smtClean="0">
                <a:sym typeface="Symbol" panose="05050102010706020507" pitchFamily="18" charset="2"/>
              </a:rPr>
              <a:t>feedback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Consta de un buffer de entrada unitario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Espejos de corriente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Buffer de salida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buffer de entrada tiene al par Q1 y Q2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Provee baja impedancia en </a:t>
            </a:r>
            <a:r>
              <a:rPr lang="es-PA" dirty="0" err="1" smtClean="0">
                <a:sym typeface="Symbol" panose="05050102010706020507" pitchFamily="18" charset="2"/>
              </a:rPr>
              <a:t>Vn</a:t>
            </a:r>
            <a:r>
              <a:rPr lang="es-PA" dirty="0" smtClean="0">
                <a:sym typeface="Symbol" panose="05050102010706020507" pitchFamily="18" charset="2"/>
              </a:rPr>
              <a:t> (entrada inversora)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Puede actuar de fuente o </a:t>
            </a:r>
            <a:r>
              <a:rPr lang="es-PA" dirty="0" err="1" smtClean="0">
                <a:sym typeface="Symbol" panose="05050102010706020507" pitchFamily="18" charset="2"/>
              </a:rPr>
              <a:t>sink</a:t>
            </a:r>
            <a:r>
              <a:rPr lang="es-PA" dirty="0" smtClean="0">
                <a:sym typeface="Symbol" panose="05050102010706020507" pitchFamily="18" charset="2"/>
              </a:rPr>
              <a:t> de in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Por diseño </a:t>
            </a:r>
            <a:r>
              <a:rPr lang="es-PA" dirty="0" err="1" smtClean="0">
                <a:sym typeface="Symbol" panose="05050102010706020507" pitchFamily="18" charset="2"/>
              </a:rPr>
              <a:t>vn</a:t>
            </a:r>
            <a:r>
              <a:rPr lang="es-PA" dirty="0" smtClean="0">
                <a:sym typeface="Symbol" panose="05050102010706020507" pitchFamily="18" charset="2"/>
              </a:rPr>
              <a:t> sigue a 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Cualquier situación de corriente sobre </a:t>
            </a:r>
            <a:r>
              <a:rPr lang="es-PA" dirty="0" err="1" smtClean="0">
                <a:sym typeface="Symbol" panose="05050102010706020507" pitchFamily="18" charset="2"/>
              </a:rPr>
              <a:t>vn</a:t>
            </a:r>
            <a:r>
              <a:rPr lang="es-PA" dirty="0" smtClean="0">
                <a:sym typeface="Symbol" panose="05050102010706020507" pitchFamily="18" charset="2"/>
              </a:rPr>
              <a:t> hace desbalancear el par </a:t>
            </a:r>
            <a:r>
              <a:rPr lang="es-PA" dirty="0" err="1" smtClean="0">
                <a:sym typeface="Symbol" panose="05050102010706020507" pitchFamily="18" charset="2"/>
              </a:rPr>
              <a:t>push-pull</a:t>
            </a:r>
            <a:r>
              <a:rPr lang="es-PA" dirty="0" smtClean="0">
                <a:sym typeface="Symbol" panose="05050102010706020507" pitchFamily="18" charset="2"/>
              </a:rPr>
              <a:t> Q1-Q2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512" y="2393279"/>
            <a:ext cx="4002008" cy="26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1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>
                <a:sym typeface="Symbol" panose="05050102010706020507" pitchFamily="18" charset="2"/>
              </a:rPr>
              <a:t>Espejos de corriente Q5-Q6 y Q7-Q8 replican i1 e </a:t>
            </a:r>
            <a:r>
              <a:rPr lang="es-PA" dirty="0" smtClean="0">
                <a:sym typeface="Symbol" panose="05050102010706020507" pitchFamily="18" charset="2"/>
              </a:rPr>
              <a:t>i2 y se suman en el nodo llamado nodo de ganancia.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z(</a:t>
            </a:r>
            <a:r>
              <a:rPr lang="es-PA" dirty="0" err="1" smtClean="0">
                <a:sym typeface="Symbol" panose="05050102010706020507" pitchFamily="18" charset="2"/>
              </a:rPr>
              <a:t>jf</a:t>
            </a:r>
            <a:r>
              <a:rPr lang="es-PA" dirty="0" smtClean="0">
                <a:sym typeface="Symbol" panose="05050102010706020507" pitchFamily="18" charset="2"/>
              </a:rPr>
              <a:t>)In &lt;- ganancia de </a:t>
            </a:r>
            <a:r>
              <a:rPr lang="es-PA" dirty="0" err="1" smtClean="0">
                <a:sym typeface="Symbol" panose="05050102010706020507" pitchFamily="18" charset="2"/>
              </a:rPr>
              <a:t>transimpendancia</a:t>
            </a:r>
            <a:r>
              <a:rPr lang="es-PA" dirty="0" smtClean="0">
                <a:sym typeface="Symbol" panose="05050102010706020507" pitchFamily="18" charset="2"/>
              </a:rPr>
              <a:t> de lazo abierto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El CLC401 tiene </a:t>
            </a:r>
            <a:r>
              <a:rPr lang="es-PA" dirty="0" err="1" smtClean="0">
                <a:sym typeface="Symbol" panose="05050102010706020507" pitchFamily="18" charset="2"/>
              </a:rPr>
              <a:t>zo</a:t>
            </a:r>
            <a:r>
              <a:rPr lang="es-PA" dirty="0" smtClean="0">
                <a:sym typeface="Symbol" panose="05050102010706020507" pitchFamily="18" charset="2"/>
              </a:rPr>
              <a:t> = 0.71 V/</a:t>
            </a:r>
            <a:r>
              <a:rPr lang="es-PA" dirty="0" err="1" smtClean="0">
                <a:sym typeface="Symbol" panose="05050102010706020507" pitchFamily="18" charset="2"/>
              </a:rPr>
              <a:t>uA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350kHz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Encuentre </a:t>
            </a:r>
            <a:r>
              <a:rPr lang="es-PA" dirty="0" err="1" smtClean="0">
                <a:sym typeface="Symbol" panose="05050102010706020507" pitchFamily="18" charset="2"/>
              </a:rPr>
              <a:t>Ceq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Encuentre In para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 = 5V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Req</a:t>
            </a:r>
            <a:r>
              <a:rPr lang="es-PA" dirty="0" smtClean="0">
                <a:sym typeface="Symbol" panose="05050102010706020507" pitchFamily="18" charset="2"/>
              </a:rPr>
              <a:t> = 710k, </a:t>
            </a:r>
            <a:r>
              <a:rPr lang="es-PA" dirty="0" err="1" smtClean="0">
                <a:sym typeface="Symbol" panose="05050102010706020507" pitchFamily="18" charset="2"/>
              </a:rPr>
              <a:t>Ceq</a:t>
            </a:r>
            <a:r>
              <a:rPr lang="es-PA" dirty="0" smtClean="0">
                <a:sym typeface="Symbol" panose="05050102010706020507" pitchFamily="18" charset="2"/>
              </a:rPr>
              <a:t> = 1/(2piReq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) = 0.64pF; in =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Req</a:t>
            </a:r>
            <a:r>
              <a:rPr lang="es-PA" dirty="0" smtClean="0">
                <a:sym typeface="Symbol" panose="05050102010706020507" pitchFamily="18" charset="2"/>
              </a:rPr>
              <a:t> = 7.04uA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312" y="2756615"/>
            <a:ext cx="4002008" cy="26717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2756615"/>
            <a:ext cx="1974389" cy="143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6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Ganancia de lazo cerrado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Vi </a:t>
            </a:r>
            <a:r>
              <a:rPr lang="es-PA" dirty="0" err="1" smtClean="0">
                <a:sym typeface="Symbol" panose="05050102010706020507" pitchFamily="18" charset="2"/>
              </a:rPr>
              <a:t>trada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desbalanciear</a:t>
            </a:r>
            <a:r>
              <a:rPr lang="es-PA" dirty="0" smtClean="0">
                <a:sym typeface="Symbol" panose="05050102010706020507" pitchFamily="18" charset="2"/>
              </a:rPr>
              <a:t> el circuito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ende In también se </a:t>
            </a:r>
            <a:r>
              <a:rPr lang="es-PA" dirty="0" err="1" smtClean="0">
                <a:sym typeface="Symbol" panose="05050102010706020507" pitchFamily="18" charset="2"/>
              </a:rPr>
              <a:t>desblalancea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cambia de positivo a negativo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Aplicando el principio de superposición tenemos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Sustituyendo obtenemos las ecuaciones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 es la ganancia de lazo cerrado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ver en la gráfica el efecto causado por la ganancia entre R2 y 1/B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395" y="1143000"/>
            <a:ext cx="4386454" cy="20898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75" y="3232824"/>
            <a:ext cx="2121154" cy="78239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337" y="4092497"/>
            <a:ext cx="3508599" cy="122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6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Dinámica de los </a:t>
            </a:r>
            <a:r>
              <a:rPr lang="es-PA" dirty="0" err="1" smtClean="0">
                <a:sym typeface="Symbol" panose="05050102010706020507" pitchFamily="18" charset="2"/>
              </a:rPr>
              <a:t>CFAs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Podemos seguir </a:t>
            </a:r>
            <a:r>
              <a:rPr lang="es-PA" dirty="0" err="1" smtClean="0">
                <a:sym typeface="Symbol" panose="05050102010706020507" pitchFamily="18" charset="2"/>
              </a:rPr>
              <a:t>reemplazano</a:t>
            </a:r>
            <a:r>
              <a:rPr lang="es-PA" dirty="0" smtClean="0">
                <a:sym typeface="Symbol" panose="05050102010706020507" pitchFamily="18" charset="2"/>
              </a:rPr>
              <a:t> en la…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ecuación y conseguir estos resultados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A0 y ft son las ganancias de ancho de banda a lazo cerrado en DC.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 [</a:t>
            </a:r>
            <a:r>
              <a:rPr lang="es-PA" dirty="0" err="1" smtClean="0">
                <a:sym typeface="Symbol" panose="05050102010706020507" pitchFamily="18" charset="2"/>
              </a:rPr>
              <a:t>kohm</a:t>
            </a:r>
            <a:r>
              <a:rPr lang="es-PA" dirty="0" smtClean="0">
                <a:sym typeface="Symbol" panose="05050102010706020507" pitchFamily="18" charset="2"/>
              </a:rPr>
              <a:t>] </a:t>
            </a:r>
            <a:r>
              <a:rPr lang="es-PA" dirty="0" err="1" smtClean="0">
                <a:sym typeface="Symbol" panose="05050102010706020507" pitchFamily="18" charset="2"/>
              </a:rPr>
              <a:t>Ceq</a:t>
            </a:r>
            <a:r>
              <a:rPr lang="es-PA" dirty="0" smtClean="0">
                <a:sym typeface="Symbol" panose="05050102010706020507" pitchFamily="18" charset="2"/>
              </a:rPr>
              <a:t> [</a:t>
            </a:r>
            <a:r>
              <a:rPr lang="es-PA" dirty="0" err="1" smtClean="0">
                <a:sym typeface="Symbol" panose="05050102010706020507" pitchFamily="18" charset="2"/>
              </a:rPr>
              <a:t>Pf</a:t>
            </a:r>
            <a:r>
              <a:rPr lang="es-PA" dirty="0" smtClean="0">
                <a:sym typeface="Symbol" panose="05050102010706020507" pitchFamily="18" charset="2"/>
              </a:rPr>
              <a:t>].  Generalmente anda alrededor de los 10^8 Hz.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máximo ancho de banda depende de R2…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por ende se utiliza para ajustar ft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R1 se utiliza para ajustar A0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623" y="1511971"/>
            <a:ext cx="3400425" cy="18764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552" y="1511971"/>
            <a:ext cx="1521305" cy="55437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552" y="2066345"/>
            <a:ext cx="1521305" cy="67797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950" y="3225721"/>
            <a:ext cx="3438372" cy="119387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087" y="5034722"/>
            <a:ext cx="2119313" cy="175694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300" y="5034722"/>
            <a:ext cx="2209800" cy="177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2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Dinámica de los </a:t>
            </a:r>
            <a:r>
              <a:rPr lang="es-PA" dirty="0" err="1" smtClean="0">
                <a:sym typeface="Symbol" panose="05050102010706020507" pitchFamily="18" charset="2"/>
              </a:rPr>
              <a:t>CFAs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respuesta transitoria se da si para la ecuación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Siendo               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 queda siendo menor que </a:t>
            </a:r>
            <a:r>
              <a:rPr lang="es-PA" dirty="0" err="1" smtClean="0">
                <a:sym typeface="Symbol" panose="05050102010706020507" pitchFamily="18" charset="2"/>
              </a:rPr>
              <a:t>Req</a:t>
            </a:r>
            <a:r>
              <a:rPr lang="es-PA" dirty="0" smtClean="0">
                <a:sym typeface="Symbol" panose="05050102010706020507" pitchFamily="18" charset="2"/>
              </a:rPr>
              <a:t>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Por consiguiente los valores del CLC401 son alrededor de R2 = 1.5k,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Tau = 1.5 x 10^3 x 0.64  x 10^-12 = 1ns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= 2.2tau = 2.2ns y un </a:t>
            </a:r>
            <a:r>
              <a:rPr lang="es-PA" dirty="0" err="1" smtClean="0">
                <a:sym typeface="Symbol" panose="05050102010706020507" pitchFamily="18" charset="2"/>
              </a:rPr>
              <a:t>tiempp</a:t>
            </a:r>
            <a:r>
              <a:rPr lang="es-PA" dirty="0" smtClean="0">
                <a:sym typeface="Symbol" panose="05050102010706020507" pitchFamily="18" charset="2"/>
              </a:rPr>
              <a:t> de ajuste de 0.1% del valor final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= 7tau = 7ns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= 2.5ns y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= 10ns en el </a:t>
            </a:r>
            <a:r>
              <a:rPr lang="es-PA" dirty="0" err="1" smtClean="0">
                <a:sym typeface="Symbol" panose="05050102010706020507" pitchFamily="18" charset="2"/>
              </a:rPr>
              <a:t>datasheet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1166812"/>
            <a:ext cx="2095500" cy="208272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337" y="1965576"/>
            <a:ext cx="1342059" cy="54902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9" y="2393279"/>
            <a:ext cx="1048657" cy="3238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682" y="2846382"/>
            <a:ext cx="1722568" cy="40315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556" y="3249535"/>
            <a:ext cx="2605028" cy="77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3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Efectos de ordenes superiores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 lo anterior R2 aparente no ser afectado por la dinámica sin embargo cambia para ordenes superior del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A0 varía un poco en los CFA debido a la resistencia de entrada </a:t>
            </a:r>
            <a:r>
              <a:rPr lang="es-PA" dirty="0" err="1" smtClean="0">
                <a:sym typeface="Symbol" panose="05050102010706020507" pitchFamily="18" charset="2"/>
              </a:rPr>
              <a:t>rn</a:t>
            </a:r>
            <a:r>
              <a:rPr lang="es-PA" dirty="0" smtClean="0">
                <a:sym typeface="Symbol" panose="05050102010706020507" pitchFamily="18" charset="2"/>
              </a:rPr>
              <a:t> degradando en proporción el lazo cerrado, por el principio de superposición tenemos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Que deriva a la fórmula                                                      y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Un CFA tiene ft = 100MHz para 1/B = 1.5 V/</a:t>
            </a:r>
            <a:r>
              <a:rPr lang="es-PA" dirty="0" err="1" smtClean="0">
                <a:sym typeface="Symbol" panose="05050102010706020507" pitchFamily="18" charset="2"/>
              </a:rPr>
              <a:t>mA</a:t>
            </a:r>
            <a:r>
              <a:rPr lang="es-PA" dirty="0" smtClean="0">
                <a:sym typeface="Symbol" panose="05050102010706020507" pitchFamily="18" charset="2"/>
              </a:rPr>
              <a:t>, R2 = 1.5k, </a:t>
            </a:r>
            <a:r>
              <a:rPr lang="es-PA" dirty="0" err="1" smtClean="0">
                <a:sym typeface="Symbol" panose="05050102010706020507" pitchFamily="18" charset="2"/>
              </a:rPr>
              <a:t>rn</a:t>
            </a:r>
            <a:r>
              <a:rPr lang="es-PA" dirty="0" smtClean="0">
                <a:sym typeface="Symbol" panose="05050102010706020507" pitchFamily="18" charset="2"/>
              </a:rPr>
              <a:t> = 50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. Encuentre R1,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para A0 = 1V/V, 10V/V y 100 V/V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R1 = R2/(A0 – 1)				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10^8/(1 + A0/30)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A0 = 1, 10, 100, R1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, 166.7 y 15.15;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96.8MHz, 75MHz y 231MHz, 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= 2.2/(2pi96.8MHz) = 3.6ns, 4.7ns 15.2ns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reducción (BW) se puede ver en la figura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0" y="3100387"/>
            <a:ext cx="2171704" cy="2714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737" y="3343274"/>
            <a:ext cx="3498934" cy="4476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859" y="3324224"/>
            <a:ext cx="1672387" cy="48342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187" y="4599412"/>
            <a:ext cx="957263" cy="44908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9608" y="5404195"/>
            <a:ext cx="2758243" cy="124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Ejemplo:  Rediseñar el ejemplo anterior para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(1) A0 = 10V/V,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100MHz en vez de 75MHz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(2) Asumiendo </a:t>
            </a:r>
            <a:r>
              <a:rPr lang="es-PA" dirty="0" err="1" smtClean="0">
                <a:sym typeface="Symbol" panose="05050102010706020507" pitchFamily="18" charset="2"/>
              </a:rPr>
              <a:t>zo</a:t>
            </a:r>
            <a:r>
              <a:rPr lang="es-PA" dirty="0" smtClean="0">
                <a:sym typeface="Symbol" panose="05050102010706020507" pitchFamily="18" charset="2"/>
              </a:rPr>
              <a:t> = 0.75 V/</a:t>
            </a:r>
            <a:r>
              <a:rPr lang="es-PA" dirty="0" err="1" smtClean="0">
                <a:sym typeface="Symbol" panose="05050102010706020507" pitchFamily="18" charset="2"/>
              </a:rPr>
              <a:t>uA</a:t>
            </a:r>
            <a:r>
              <a:rPr lang="es-PA" dirty="0" smtClean="0">
                <a:sym typeface="Symbol" panose="05050102010706020507" pitchFamily="18" charset="2"/>
              </a:rPr>
              <a:t> encuentre la ganancia de error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(1) Para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100MHz, y B = 1.5V/</a:t>
            </a:r>
            <a:r>
              <a:rPr lang="es-PA" dirty="0" err="1" smtClean="0">
                <a:sym typeface="Symbol" panose="05050102010706020507" pitchFamily="18" charset="2"/>
              </a:rPr>
              <a:t>uA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ant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 = 1500 – 50X10 = 1k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R1 = R2/(A0 – 1) = 111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(2) To = z0B = (1/1500)*0.75*10^6 = 500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Error de ganancia es e = -100/To = -0.2%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419" y="3457908"/>
            <a:ext cx="2171704" cy="2714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641" y="2781377"/>
            <a:ext cx="3498934" cy="4476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601" y="3356964"/>
            <a:ext cx="1672387" cy="48342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601" y="3958227"/>
            <a:ext cx="957263" cy="44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2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Aplicando un CFA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levantmos</a:t>
            </a:r>
            <a:r>
              <a:rPr lang="es-PA" dirty="0" smtClean="0">
                <a:sym typeface="Symbol" panose="05050102010706020507" pitchFamily="18" charset="2"/>
              </a:rPr>
              <a:t> R1 y aplicamos Vi en R1 y la terminal a GND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Tenemos un amplificador inversor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 = -R2 / R1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También podemos configurarlos como no inversores…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sumadores, etc.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Aclaración:  Nunca incluir capacitores entre salida y la entrada inversora (tiene a </a:t>
            </a:r>
            <a:r>
              <a:rPr lang="es-PA" dirty="0" err="1" smtClean="0">
                <a:sym typeface="Symbol" panose="05050102010706020507" pitchFamily="18" charset="2"/>
              </a:rPr>
              <a:t>inestabilizarse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CFA sufren de baja ganancia DC del orden de 10^3 o menor.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Tienden a ser ruidosos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1538868"/>
            <a:ext cx="2266950" cy="220254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099" y="2717129"/>
            <a:ext cx="1700463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3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0056818" cy="1400530"/>
          </a:xfrm>
        </p:spPr>
        <p:txBody>
          <a:bodyPr/>
          <a:lstStyle/>
          <a:p>
            <a:r>
              <a:rPr lang="es-PA" dirty="0" smtClean="0"/>
              <a:t>Amplificador Operacional - Resumen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Amplificador Operacional Completo</a:t>
            </a:r>
          </a:p>
          <a:p>
            <a:pPr marL="457200" lvl="1" indent="0">
              <a:buNone/>
            </a:pPr>
            <a:endParaRPr lang="es-PA" dirty="0" smtClean="0"/>
          </a:p>
          <a:p>
            <a:pPr lvl="1"/>
            <a:endParaRPr lang="es-PA" dirty="0" smtClean="0"/>
          </a:p>
          <a:p>
            <a:r>
              <a:rPr lang="es-PA" dirty="0" smtClean="0"/>
              <a:t>El amplificador ideal sigue las reglas:</a:t>
            </a:r>
          </a:p>
          <a:p>
            <a:pPr lvl="1"/>
            <a:r>
              <a:rPr lang="es-PA" dirty="0" smtClean="0"/>
              <a:t>No fluye corriente por sus terminales</a:t>
            </a:r>
          </a:p>
          <a:p>
            <a:pPr lvl="2"/>
            <a:r>
              <a:rPr lang="es-PA" dirty="0" smtClean="0"/>
              <a:t>In = </a:t>
            </a:r>
            <a:r>
              <a:rPr lang="es-PA" dirty="0" err="1" smtClean="0"/>
              <a:t>Ip</a:t>
            </a:r>
            <a:r>
              <a:rPr lang="es-PA" dirty="0" smtClean="0"/>
              <a:t> = 0</a:t>
            </a:r>
          </a:p>
          <a:p>
            <a:pPr lvl="1"/>
            <a:r>
              <a:rPr lang="es-PA" dirty="0" smtClean="0"/>
              <a:t>El voltaje en las terminales de entrada es el mismo</a:t>
            </a:r>
          </a:p>
          <a:p>
            <a:pPr lvl="2"/>
            <a:r>
              <a:rPr lang="es-PA" dirty="0" err="1" smtClean="0"/>
              <a:t>Vn</a:t>
            </a:r>
            <a:r>
              <a:rPr lang="es-PA" dirty="0" smtClean="0"/>
              <a:t> = </a:t>
            </a:r>
            <a:r>
              <a:rPr lang="es-PA" dirty="0" err="1" smtClean="0"/>
              <a:t>Vp</a:t>
            </a:r>
            <a:endParaRPr lang="es-PA" dirty="0" smtClean="0"/>
          </a:p>
          <a:p>
            <a:pPr lvl="1"/>
            <a:r>
              <a:rPr lang="es-PA" dirty="0" smtClean="0"/>
              <a:t>El voltaje de salida está limitado a sus valores negativos y positivos de alimentación</a:t>
            </a:r>
          </a:p>
          <a:p>
            <a:pPr lvl="2"/>
            <a:r>
              <a:rPr lang="es-PA" dirty="0" smtClean="0"/>
              <a:t>V- &lt; </a:t>
            </a:r>
            <a:r>
              <a:rPr lang="es-PA" dirty="0" err="1" smtClean="0"/>
              <a:t>Vout</a:t>
            </a:r>
            <a:r>
              <a:rPr lang="es-PA" dirty="0" smtClean="0"/>
              <a:t> &lt; V+</a:t>
            </a:r>
          </a:p>
          <a:p>
            <a:pPr lvl="1"/>
            <a:r>
              <a:rPr lang="es-PA" dirty="0" smtClean="0"/>
              <a:t>El voltaje de entrada está limitado por sus valores positivos y negativos de alimentación</a:t>
            </a:r>
          </a:p>
          <a:p>
            <a:pPr lvl="2"/>
            <a:r>
              <a:rPr lang="es-PA" dirty="0" smtClean="0"/>
              <a:t>V- &lt; </a:t>
            </a:r>
            <a:r>
              <a:rPr lang="es-PA" dirty="0" err="1" smtClean="0"/>
              <a:t>Vp</a:t>
            </a:r>
            <a:r>
              <a:rPr lang="es-PA" dirty="0" smtClean="0"/>
              <a:t>, </a:t>
            </a:r>
            <a:r>
              <a:rPr lang="es-PA" dirty="0" err="1" smtClean="0"/>
              <a:t>Vn</a:t>
            </a:r>
            <a:r>
              <a:rPr lang="es-PA" dirty="0" smtClean="0"/>
              <a:t> &gt; V+</a:t>
            </a:r>
          </a:p>
          <a:p>
            <a:pPr lvl="1"/>
            <a:r>
              <a:rPr lang="es-PA" dirty="0" smtClean="0"/>
              <a:t>No necesariamente </a:t>
            </a:r>
            <a:r>
              <a:rPr lang="es-PA" dirty="0" err="1" smtClean="0"/>
              <a:t>Iout</a:t>
            </a:r>
            <a:r>
              <a:rPr lang="es-PA" dirty="0" smtClean="0"/>
              <a:t> = 0</a:t>
            </a:r>
          </a:p>
          <a:p>
            <a:r>
              <a:rPr lang="es-PA" dirty="0" smtClean="0"/>
              <a:t>Tenemos todo a la misma referencia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938" y="1335097"/>
            <a:ext cx="3696555" cy="233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9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Amplificadores de </a:t>
            </a:r>
            <a:r>
              <a:rPr lang="es-PA" dirty="0" err="1" smtClean="0">
                <a:sym typeface="Symbol" panose="05050102010706020507" pitchFamily="18" charset="2"/>
              </a:rPr>
              <a:t>Feedback</a:t>
            </a:r>
            <a:r>
              <a:rPr lang="es-PA" dirty="0" smtClean="0">
                <a:sym typeface="Symbol" panose="05050102010706020507" pitchFamily="18" charset="2"/>
              </a:rPr>
              <a:t> de voltaje de Alta Velocidad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Tienen alta </a:t>
            </a:r>
            <a:r>
              <a:rPr lang="es-PA" dirty="0" err="1" smtClean="0">
                <a:sym typeface="Symbol" panose="05050102010706020507" pitchFamily="18" charset="2"/>
              </a:rPr>
              <a:t>gananca</a:t>
            </a:r>
            <a:r>
              <a:rPr lang="es-PA" dirty="0" smtClean="0">
                <a:sym typeface="Symbol" panose="05050102010706020507" pitchFamily="18" charset="2"/>
              </a:rPr>
              <a:t> GPB &gt; 50MHz SR &gt; 100V/</a:t>
            </a:r>
            <a:r>
              <a:rPr lang="es-PA" dirty="0" err="1" smtClean="0">
                <a:sym typeface="Symbol" panose="05050102010706020507" pitchFamily="18" charset="2"/>
              </a:rPr>
              <a:t>us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Se parece el CFA pero tiene una ganancia unitaria de Q13 a Q16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 es manejado ahora por dos buffer de entrada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SR es equivalente al del CFA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Decrementar</a:t>
            </a:r>
            <a:r>
              <a:rPr lang="es-PA" dirty="0" smtClean="0">
                <a:sym typeface="Symbol" panose="05050102010706020507" pitchFamily="18" charset="2"/>
              </a:rPr>
              <a:t> la banda de lazo cerrado …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… incrementa la ganancia de lazo cerrado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Tendencia: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Alta velocidad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Alta ganancia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240" y="3411054"/>
            <a:ext cx="4343400" cy="24405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575" y="4631343"/>
            <a:ext cx="3643313" cy="201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5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06225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/>
              <a:t>10.1 Sine Wave </a:t>
            </a:r>
            <a:r>
              <a:rPr lang="es-PA" dirty="0" err="1"/>
              <a:t>Generators</a:t>
            </a:r>
            <a:endParaRPr lang="es-PA" dirty="0"/>
          </a:p>
          <a:p>
            <a:r>
              <a:rPr lang="es-PA" dirty="0"/>
              <a:t>10.2 </a:t>
            </a:r>
            <a:r>
              <a:rPr lang="es-PA" dirty="0" err="1"/>
              <a:t>Multivibrators</a:t>
            </a:r>
            <a:endParaRPr lang="es-PA" dirty="0"/>
          </a:p>
          <a:p>
            <a:r>
              <a:rPr lang="es-PA" dirty="0"/>
              <a:t>10.3 </a:t>
            </a:r>
            <a:r>
              <a:rPr lang="es-PA" dirty="0" err="1"/>
              <a:t>Monolithic</a:t>
            </a:r>
            <a:r>
              <a:rPr lang="es-PA" dirty="0"/>
              <a:t> </a:t>
            </a:r>
            <a:r>
              <a:rPr lang="es-PA" dirty="0" err="1"/>
              <a:t>Timers</a:t>
            </a:r>
            <a:endParaRPr lang="es-PA" dirty="0"/>
          </a:p>
          <a:p>
            <a:r>
              <a:rPr lang="es-PA" dirty="0"/>
              <a:t>10.4 Triangular Wave </a:t>
            </a:r>
            <a:r>
              <a:rPr lang="es-PA" dirty="0" err="1"/>
              <a:t>Generators</a:t>
            </a:r>
            <a:endParaRPr lang="es-PA" dirty="0"/>
          </a:p>
          <a:p>
            <a:r>
              <a:rPr lang="es-PA" dirty="0"/>
              <a:t>10.5 </a:t>
            </a:r>
            <a:r>
              <a:rPr lang="es-PA" dirty="0" err="1"/>
              <a:t>Sawtooth</a:t>
            </a:r>
            <a:r>
              <a:rPr lang="es-PA" dirty="0"/>
              <a:t> Wave </a:t>
            </a:r>
            <a:r>
              <a:rPr lang="es-PA" dirty="0" err="1"/>
              <a:t>Generators</a:t>
            </a:r>
            <a:endParaRPr lang="es-PA" dirty="0"/>
          </a:p>
          <a:p>
            <a:r>
              <a:rPr lang="es-PA" dirty="0"/>
              <a:t>10.6 </a:t>
            </a:r>
            <a:r>
              <a:rPr lang="es-PA" dirty="0" err="1"/>
              <a:t>Monolithic</a:t>
            </a:r>
            <a:r>
              <a:rPr lang="es-PA" dirty="0"/>
              <a:t> </a:t>
            </a:r>
            <a:r>
              <a:rPr lang="es-PA" dirty="0" err="1"/>
              <a:t>Waveform</a:t>
            </a:r>
            <a:r>
              <a:rPr lang="es-PA" dirty="0"/>
              <a:t> </a:t>
            </a:r>
            <a:r>
              <a:rPr lang="es-PA" dirty="0" err="1"/>
              <a:t>Generators</a:t>
            </a:r>
            <a:endParaRPr lang="es-PA" dirty="0"/>
          </a:p>
          <a:p>
            <a:r>
              <a:rPr lang="en-US" dirty="0"/>
              <a:t>10.7 </a:t>
            </a:r>
            <a:r>
              <a:rPr lang="en-US" i="1" dirty="0"/>
              <a:t>V</a:t>
            </a:r>
            <a:r>
              <a:rPr lang="en-US" dirty="0"/>
              <a:t>-</a:t>
            </a:r>
            <a:r>
              <a:rPr lang="en-US" i="1" dirty="0"/>
              <a:t>F </a:t>
            </a:r>
            <a:r>
              <a:rPr lang="en-US" dirty="0"/>
              <a:t>and </a:t>
            </a:r>
            <a:r>
              <a:rPr lang="en-US" i="1" dirty="0"/>
              <a:t>F</a:t>
            </a:r>
            <a:r>
              <a:rPr lang="en-US" dirty="0"/>
              <a:t>-</a:t>
            </a:r>
            <a:r>
              <a:rPr lang="en-US" i="1" dirty="0"/>
              <a:t>V </a:t>
            </a:r>
            <a:r>
              <a:rPr lang="en-US" dirty="0"/>
              <a:t>Converters</a:t>
            </a:r>
          </a:p>
          <a:p>
            <a:r>
              <a:rPr lang="es-PA" dirty="0" err="1"/>
              <a:t>Problems</a:t>
            </a:r>
            <a:endParaRPr lang="es-PA" dirty="0"/>
          </a:p>
          <a:p>
            <a:r>
              <a:rPr lang="es-PA" dirty="0" err="1"/>
              <a:t>References</a:t>
            </a:r>
            <a:endParaRPr lang="es-PA" dirty="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9599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/>
              <a:t>Distorsión Armónica Total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osciladores crean un par conjugado en el eje imaginario del plano complejo para mantener su oscilación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impuridad está expresada en el THD (</a:t>
            </a:r>
            <a:r>
              <a:rPr lang="es-PA" dirty="0" err="1" smtClean="0">
                <a:sym typeface="Symbol" panose="05050102010706020507" pitchFamily="18" charset="2"/>
              </a:rPr>
              <a:t>Distorción</a:t>
            </a:r>
            <a:r>
              <a:rPr lang="es-PA" dirty="0" smtClean="0">
                <a:sym typeface="Symbol" panose="05050102010706020507" pitchFamily="18" charset="2"/>
              </a:rPr>
              <a:t> Armónica Total)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Dk</a:t>
            </a:r>
            <a:r>
              <a:rPr lang="es-PA" dirty="0" smtClean="0">
                <a:sym typeface="Symbol" panose="05050102010706020507" pitchFamily="18" charset="2"/>
              </a:rPr>
              <a:t> = 1/k^2, k = 3, 5, 7,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12% para una onda triangular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THD = 0% para un seno puro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Osciladores de Relajación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Emplean </a:t>
            </a:r>
            <a:r>
              <a:rPr lang="es-PA" dirty="0" err="1" smtClean="0">
                <a:sym typeface="Symbol" panose="05050102010706020507" pitchFamily="18" charset="2"/>
              </a:rPr>
              <a:t>bistables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switches</a:t>
            </a:r>
            <a:r>
              <a:rPr lang="es-PA" dirty="0" smtClean="0">
                <a:sym typeface="Symbol" panose="05050102010706020507" pitchFamily="18" charset="2"/>
              </a:rPr>
              <a:t>), </a:t>
            </a:r>
            <a:r>
              <a:rPr lang="es-PA" dirty="0" err="1" smtClean="0">
                <a:sym typeface="Symbol" panose="05050102010706020507" pitchFamily="18" charset="2"/>
              </a:rPr>
              <a:t>Schmit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Triggers</a:t>
            </a:r>
            <a:r>
              <a:rPr lang="es-PA" dirty="0" smtClean="0">
                <a:sym typeface="Symbol" panose="05050102010706020507" pitchFamily="18" charset="2"/>
              </a:rPr>
              <a:t>, Compuertas, </a:t>
            </a:r>
            <a:r>
              <a:rPr lang="es-PA" dirty="0" err="1" smtClean="0">
                <a:sym typeface="Symbol" panose="05050102010706020507" pitchFamily="18" charset="2"/>
              </a:rPr>
              <a:t>flip-flops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Descargan el capacitor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Su salida son diente de sierra, exponencial,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cuadrada, onda de pulsos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978" y="2717129"/>
            <a:ext cx="2969110" cy="4721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20" y="6203098"/>
            <a:ext cx="1282449" cy="4430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580" y="4825975"/>
            <a:ext cx="4434420" cy="20320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551" y="6203098"/>
            <a:ext cx="800100" cy="4381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4281" y="6203098"/>
            <a:ext cx="3625852" cy="41259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5848" y="5563067"/>
            <a:ext cx="14954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6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/>
              <a:t>Generador de Onda Seno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 una combinación de Fourier de ondas senos.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usan en la realidad para pruebas (portadora de señal)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Oscilador </a:t>
            </a:r>
            <a:r>
              <a:rPr lang="es-PA" dirty="0" err="1" smtClean="0">
                <a:sym typeface="Symbol" panose="05050102010706020507" pitchFamily="18" charset="2"/>
              </a:rPr>
              <a:t>Wien</a:t>
            </a:r>
            <a:r>
              <a:rPr lang="es-PA" dirty="0" smtClean="0">
                <a:sym typeface="Symbol" panose="05050102010706020507" pitchFamily="18" charset="2"/>
              </a:rPr>
              <a:t>-bridge, Oscilador de Cuadratura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Oscilador </a:t>
            </a:r>
            <a:r>
              <a:rPr lang="es-PA" dirty="0" err="1" smtClean="0">
                <a:sym typeface="Symbol" panose="05050102010706020507" pitchFamily="18" charset="2"/>
              </a:rPr>
              <a:t>Wien</a:t>
            </a:r>
            <a:r>
              <a:rPr lang="es-PA" dirty="0" smtClean="0">
                <a:sym typeface="Symbol" panose="05050102010706020507" pitchFamily="18" charset="2"/>
              </a:rPr>
              <a:t>-Bridge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 el circuito R2 = R1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función final depende de 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Las </a:t>
            </a:r>
            <a:r>
              <a:rPr lang="es-PA" dirty="0" err="1" smtClean="0">
                <a:sym typeface="Symbol" panose="05050102010706020507" pitchFamily="18" charset="2"/>
              </a:rPr>
              <a:t>impendancias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Zp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Zs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Que dan una función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De magnitud y fase (</a:t>
            </a:r>
            <a:r>
              <a:rPr lang="es-PA" dirty="0" err="1" smtClean="0">
                <a:sym typeface="Symbol" panose="05050102010706020507" pitchFamily="18" charset="2"/>
              </a:rPr>
              <a:t>pasabanda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236" y="949737"/>
            <a:ext cx="4582023" cy="258499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255" y="3263265"/>
            <a:ext cx="1660717" cy="6619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t="13217" b="23343"/>
          <a:stretch/>
        </p:blipFill>
        <p:spPr>
          <a:xfrm>
            <a:off x="4828384" y="4092497"/>
            <a:ext cx="2603913" cy="26762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481" y="4910327"/>
            <a:ext cx="2930670" cy="60267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8481" y="4475429"/>
            <a:ext cx="4383717" cy="33720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7260" y="5624539"/>
            <a:ext cx="1837851" cy="47515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9151" y="5624539"/>
            <a:ext cx="1931600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5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Oscilador </a:t>
            </a:r>
            <a:r>
              <a:rPr lang="es-PA" dirty="0" err="1" smtClean="0">
                <a:sym typeface="Symbol" panose="05050102010706020507" pitchFamily="18" charset="2"/>
              </a:rPr>
              <a:t>Wien</a:t>
            </a:r>
            <a:r>
              <a:rPr lang="es-PA" dirty="0" smtClean="0">
                <a:sym typeface="Symbol" panose="05050102010706020507" pitchFamily="18" charset="2"/>
              </a:rPr>
              <a:t>-Bridge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Dependiendo de la magnitud de T(</a:t>
            </a:r>
            <a:r>
              <a:rPr lang="es-PA" dirty="0" err="1" smtClean="0">
                <a:sym typeface="Symbol" panose="05050102010706020507" pitchFamily="18" charset="2"/>
              </a:rPr>
              <a:t>jo</a:t>
            </a:r>
            <a:r>
              <a:rPr lang="es-PA" dirty="0" smtClean="0">
                <a:sym typeface="Symbol" panose="05050102010706020507" pitchFamily="18" charset="2"/>
              </a:rPr>
              <a:t>) tenemos: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T(jf0) &lt; 1, A &lt; 3 V/V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Cualquier frecuencia de f0 es </a:t>
            </a:r>
            <a:r>
              <a:rPr lang="es-PA" dirty="0" err="1" smtClean="0">
                <a:sym typeface="Symbol" panose="05050102010706020507" pitchFamily="18" charset="2"/>
              </a:rPr>
              <a:t>amplificiada</a:t>
            </a:r>
            <a:r>
              <a:rPr lang="es-PA" dirty="0" smtClean="0">
                <a:sym typeface="Symbol" panose="05050102010706020507" pitchFamily="18" charset="2"/>
              </a:rPr>
              <a:t> A &lt; 3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Y de B(jf0) = 1/3 V/V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La retroalimentación negativa (R2 R1) prevalece ante la positiva (</a:t>
            </a:r>
            <a:r>
              <a:rPr lang="es-PA" dirty="0" err="1" smtClean="0">
                <a:sym typeface="Symbol" panose="05050102010706020507" pitchFamily="18" charset="2"/>
              </a:rPr>
              <a:t>Zp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Zs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T(jf0) </a:t>
            </a:r>
            <a:r>
              <a:rPr lang="es-PA" dirty="0" smtClean="0">
                <a:sym typeface="Symbol" panose="05050102010706020507" pitchFamily="18" charset="2"/>
              </a:rPr>
              <a:t>&gt; </a:t>
            </a:r>
            <a:r>
              <a:rPr lang="es-PA" dirty="0">
                <a:sym typeface="Symbol" panose="05050102010706020507" pitchFamily="18" charset="2"/>
              </a:rPr>
              <a:t>1, A </a:t>
            </a:r>
            <a:r>
              <a:rPr lang="es-PA" dirty="0" smtClean="0">
                <a:sym typeface="Symbol" panose="05050102010706020507" pitchFamily="18" charset="2"/>
              </a:rPr>
              <a:t>&gt; </a:t>
            </a:r>
            <a:r>
              <a:rPr lang="es-PA" dirty="0">
                <a:sym typeface="Symbol" panose="05050102010706020507" pitchFamily="18" charset="2"/>
              </a:rPr>
              <a:t>3 </a:t>
            </a:r>
            <a:r>
              <a:rPr lang="es-PA" dirty="0" smtClean="0">
                <a:sym typeface="Symbol" panose="05050102010706020507" pitchFamily="18" charset="2"/>
              </a:rPr>
              <a:t>V/V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El circuito es inestable</a:t>
            </a:r>
            <a:endParaRPr lang="es-PA" dirty="0">
              <a:sym typeface="Symbol" panose="05050102010706020507" pitchFamily="18" charset="2"/>
            </a:endParaRPr>
          </a:p>
          <a:p>
            <a:pPr lvl="2"/>
            <a:r>
              <a:rPr lang="es-PA" dirty="0">
                <a:sym typeface="Symbol" panose="05050102010706020507" pitchFamily="18" charset="2"/>
              </a:rPr>
              <a:t>La retroalimentación </a:t>
            </a:r>
            <a:r>
              <a:rPr lang="es-PA" dirty="0" smtClean="0">
                <a:sym typeface="Symbol" panose="05050102010706020507" pitchFamily="18" charset="2"/>
              </a:rPr>
              <a:t>positiva </a:t>
            </a:r>
            <a:r>
              <a:rPr lang="es-PA" dirty="0">
                <a:sym typeface="Symbol" panose="05050102010706020507" pitchFamily="18" charset="2"/>
              </a:rPr>
              <a:t>(</a:t>
            </a:r>
            <a:r>
              <a:rPr lang="es-PA" dirty="0" err="1">
                <a:sym typeface="Symbol" panose="05050102010706020507" pitchFamily="18" charset="2"/>
              </a:rPr>
              <a:t>Zp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err="1">
                <a:sym typeface="Symbol" panose="05050102010706020507" pitchFamily="18" charset="2"/>
              </a:rPr>
              <a:t>Zs</a:t>
            </a:r>
            <a:r>
              <a:rPr lang="es-PA" dirty="0" smtClean="0">
                <a:sym typeface="Symbol" panose="05050102010706020507" pitchFamily="18" charset="2"/>
              </a:rPr>
              <a:t>) </a:t>
            </a:r>
            <a:r>
              <a:rPr lang="es-PA" dirty="0">
                <a:sym typeface="Symbol" panose="05050102010706020507" pitchFamily="18" charset="2"/>
              </a:rPr>
              <a:t>prevalece ante la </a:t>
            </a:r>
            <a:r>
              <a:rPr lang="es-PA" dirty="0" smtClean="0">
                <a:sym typeface="Symbol" panose="05050102010706020507" pitchFamily="18" charset="2"/>
              </a:rPr>
              <a:t> negativa </a:t>
            </a:r>
            <a:r>
              <a:rPr lang="es-PA" dirty="0">
                <a:sym typeface="Symbol" panose="05050102010706020507" pitchFamily="18" charset="2"/>
              </a:rPr>
              <a:t>(R2 R1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Saturado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T(jf0) </a:t>
            </a:r>
            <a:r>
              <a:rPr lang="es-PA" dirty="0" smtClean="0">
                <a:sym typeface="Symbol" panose="05050102010706020507" pitchFamily="18" charset="2"/>
              </a:rPr>
              <a:t>= </a:t>
            </a:r>
            <a:r>
              <a:rPr lang="es-PA" dirty="0">
                <a:sym typeface="Symbol" panose="05050102010706020507" pitchFamily="18" charset="2"/>
              </a:rPr>
              <a:t>1, A </a:t>
            </a:r>
            <a:r>
              <a:rPr lang="es-PA" dirty="0" smtClean="0">
                <a:sym typeface="Symbol" panose="05050102010706020507" pitchFamily="18" charset="2"/>
              </a:rPr>
              <a:t>= </a:t>
            </a:r>
            <a:r>
              <a:rPr lang="es-PA" dirty="0">
                <a:sym typeface="Symbol" panose="05050102010706020507" pitchFamily="18" charset="2"/>
              </a:rPr>
              <a:t>3 </a:t>
            </a:r>
            <a:r>
              <a:rPr lang="es-PA" dirty="0" smtClean="0">
                <a:sym typeface="Symbol" panose="05050102010706020507" pitchFamily="18" charset="2"/>
              </a:rPr>
              <a:t>V/V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Estabilidad neutral, f = f0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Angulo de T = 0°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Criterio de </a:t>
            </a:r>
            <a:r>
              <a:rPr lang="es-PA" dirty="0" err="1" smtClean="0">
                <a:sym typeface="Symbol" panose="05050102010706020507" pitchFamily="18" charset="2"/>
              </a:rPr>
              <a:t>Barhausen</a:t>
            </a:r>
            <a:r>
              <a:rPr lang="es-PA" dirty="0" smtClean="0">
                <a:sym typeface="Symbol" panose="05050102010706020507" pitchFamily="18" charset="2"/>
              </a:rPr>
              <a:t>, f = f0, la estabilidad neutral se adquiere cuando R2/R1 = 2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236" y="615200"/>
            <a:ext cx="4582023" cy="258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9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Oscilador </a:t>
            </a:r>
            <a:r>
              <a:rPr lang="es-PA" dirty="0" err="1" smtClean="0">
                <a:sym typeface="Symbol" panose="05050102010706020507" pitchFamily="18" charset="2"/>
              </a:rPr>
              <a:t>Wien</a:t>
            </a:r>
            <a:r>
              <a:rPr lang="es-PA" dirty="0" smtClean="0">
                <a:sym typeface="Symbol" panose="05050102010706020507" pitchFamily="18" charset="2"/>
              </a:rPr>
              <a:t>-Bridge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Control de Amplitud Automática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circuito izquierdo usa una red de diodos controlado por R2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R2/R1 = 2,21, T(jf0) = 1,07 &gt; 1, el oscilador se esta estabilizando (inestable)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</a:t>
            </a:r>
            <a:r>
              <a:rPr lang="es-PA" dirty="0" err="1" smtClean="0">
                <a:sym typeface="Symbol" panose="05050102010706020507" pitchFamily="18" charset="2"/>
              </a:rPr>
              <a:t>entarn</a:t>
            </a:r>
            <a:r>
              <a:rPr lang="es-PA" dirty="0" smtClean="0">
                <a:sym typeface="Symbol" panose="05050102010706020507" pitchFamily="18" charset="2"/>
              </a:rPr>
              <a:t> en </a:t>
            </a:r>
            <a:r>
              <a:rPr lang="es-PA" dirty="0" err="1" smtClean="0">
                <a:sym typeface="Symbol" panose="05050102010706020507" pitchFamily="18" charset="2"/>
              </a:rPr>
              <a:t>condcción</a:t>
            </a:r>
            <a:r>
              <a:rPr lang="es-PA" dirty="0" smtClean="0">
                <a:sym typeface="Symbol" panose="05050102010706020507" pitchFamily="18" charset="2"/>
              </a:rPr>
              <a:t> R2 = 22.1||100 = 18.1K t(JF0) = 0.937 &lt; 1.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Pero se estabiliza antes en R2=R1 = 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= 1/2piRC = 1/(2pi*159k*1n) = 1kHz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oscilación se </a:t>
            </a:r>
            <a:r>
              <a:rPr lang="es-PA" dirty="0" err="1" smtClean="0">
                <a:sym typeface="Symbol" panose="05050102010706020507" pitchFamily="18" charset="2"/>
              </a:rPr>
              <a:t>esabiliza</a:t>
            </a:r>
            <a:r>
              <a:rPr lang="es-PA" dirty="0" smtClean="0">
                <a:sym typeface="Symbol" panose="05050102010706020507" pitchFamily="18" charset="2"/>
              </a:rPr>
              <a:t> a 1V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es sensible a el voltaje de diodo de directa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50769"/>
          <a:stretch/>
        </p:blipFill>
        <p:spPr>
          <a:xfrm>
            <a:off x="8966571" y="0"/>
            <a:ext cx="3225429" cy="285645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973" y="3625838"/>
            <a:ext cx="5389286" cy="31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8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Oscilador </a:t>
            </a:r>
            <a:r>
              <a:rPr lang="es-PA" dirty="0" err="1" smtClean="0">
                <a:sym typeface="Symbol" panose="05050102010706020507" pitchFamily="18" charset="2"/>
              </a:rPr>
              <a:t>Wien</a:t>
            </a:r>
            <a:r>
              <a:rPr lang="es-PA" dirty="0" smtClean="0">
                <a:sym typeface="Symbol" panose="05050102010706020507" pitchFamily="18" charset="2"/>
              </a:rPr>
              <a:t>-Bridge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Control de Amplitud Automática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circuito siguiente elimina este efecto usando </a:t>
            </a:r>
            <a:r>
              <a:rPr lang="es-PA" dirty="0" err="1" smtClean="0">
                <a:sym typeface="Symbol" panose="05050102010706020507" pitchFamily="18" charset="2"/>
              </a:rPr>
              <a:t>nJFET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Al encenderse el JFET es 0V y baja impedancia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(51k)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R2/R1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20/(11 || 51) = 2.21 &gt;2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capacitancia y la resistencia hacen oscilaciones </a:t>
            </a:r>
            <a:r>
              <a:rPr lang="es-PA" dirty="0" err="1" smtClean="0">
                <a:sym typeface="Symbol" panose="05050102010706020507" pitchFamily="18" charset="2"/>
              </a:rPr>
              <a:t>engativas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R2/R1 se reduce a 20/11 = 1.82 &lt; 2.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Luego se estabiliza a R2/R1 &lt;= 2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= -</a:t>
            </a:r>
            <a:r>
              <a:rPr lang="es-PA" dirty="0" err="1" smtClean="0">
                <a:sym typeface="Symbol" panose="05050102010706020507" pitchFamily="18" charset="2"/>
              </a:rPr>
              <a:t>Vgs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Vd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Vgs</a:t>
            </a:r>
            <a:r>
              <a:rPr lang="es-PA" dirty="0" smtClean="0">
                <a:sym typeface="Symbol" panose="05050102010706020507" pitchFamily="18" charset="2"/>
              </a:rPr>
              <a:t> = -4.2 y 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= 4.3 + 0.7 = 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Hay simetría en 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– V2)/R3 = [V2 + Vs]/R4, V2 = </a:t>
            </a:r>
            <a:r>
              <a:rPr lang="es-PA" dirty="0" err="1" smtClean="0">
                <a:sym typeface="Symbol" panose="05050102010706020507" pitchFamily="18" charset="2"/>
              </a:rPr>
              <a:t>Vn</a:t>
            </a:r>
            <a:r>
              <a:rPr lang="es-PA" dirty="0" smtClean="0">
                <a:sym typeface="Symbol" panose="05050102010706020507" pitchFamily="18" charset="2"/>
              </a:rPr>
              <a:t> + Vd2 = 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/3 + Vd2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R3=3k, R4 = 20k, Vs = 15, </a:t>
            </a:r>
            <a:r>
              <a:rPr lang="es-PA" dirty="0" err="1" smtClean="0">
                <a:sym typeface="Symbol" panose="05050102010706020507" pitchFamily="18" charset="2"/>
              </a:rPr>
              <a:t>Vd</a:t>
            </a:r>
            <a:r>
              <a:rPr lang="es-PA" dirty="0" smtClean="0">
                <a:sym typeface="Symbol" panose="05050102010706020507" pitchFamily="18" charset="2"/>
              </a:rPr>
              <a:t> = 0.7, 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= 5V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50037"/>
          <a:stretch/>
        </p:blipFill>
        <p:spPr>
          <a:xfrm>
            <a:off x="8898673" y="332796"/>
            <a:ext cx="2764199" cy="24121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071" y="6335055"/>
            <a:ext cx="6095188" cy="4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5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Oscilador </a:t>
            </a:r>
            <a:r>
              <a:rPr lang="es-PA" dirty="0" err="1" smtClean="0">
                <a:sym typeface="Symbol" panose="05050102010706020507" pitchFamily="18" charset="2"/>
              </a:rPr>
              <a:t>Wien</a:t>
            </a:r>
            <a:r>
              <a:rPr lang="es-PA" dirty="0" smtClean="0">
                <a:sym typeface="Symbol" panose="05050102010706020507" pitchFamily="18" charset="2"/>
              </a:rPr>
              <a:t>-Bridge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Consideraciones Prácticas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precisión es afectada por la calidad de los componentes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Elegir capacitores </a:t>
            </a:r>
            <a:r>
              <a:rPr lang="es-PA" dirty="0" err="1" smtClean="0">
                <a:sym typeface="Symbol" panose="05050102010706020507" pitchFamily="18" charset="2"/>
              </a:rPr>
              <a:t>thin</a:t>
            </a:r>
            <a:r>
              <a:rPr lang="es-PA" dirty="0" smtClean="0">
                <a:sym typeface="Symbol" panose="05050102010706020507" pitchFamily="18" charset="2"/>
              </a:rPr>
              <a:t>-film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Potenciometros</a:t>
            </a:r>
            <a:r>
              <a:rPr lang="es-PA" dirty="0" smtClean="0">
                <a:sym typeface="Symbol" panose="05050102010706020507" pitchFamily="18" charset="2"/>
              </a:rPr>
              <a:t> para ajustar f0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THD es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0.01%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Usar 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como parte de la salida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evitar SR tomar el </a:t>
            </a:r>
            <a:r>
              <a:rPr lang="es-PA" dirty="0" err="1" smtClean="0">
                <a:sym typeface="Symbol" panose="05050102010706020507" pitchFamily="18" charset="2"/>
              </a:rPr>
              <a:t>critero</a:t>
            </a:r>
            <a:r>
              <a:rPr lang="es-PA" dirty="0" smtClean="0">
                <a:sym typeface="Symbol" panose="05050102010706020507" pitchFamily="18" charset="2"/>
              </a:rPr>
              <a:t> SR &gt; 2piVomf0, esto limita GBP (GBW)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GBP &gt;= 43f0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168" y="109653"/>
            <a:ext cx="3399902" cy="278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7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Osciladores de cuadratura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Cualquier filtro orden 0 Q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 como Q &lt;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Primero se ancla la entrada a tierra y se diseña para 	Q &lt;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Luego se incrementa la oscilación </a:t>
            </a:r>
            <a:r>
              <a:rPr lang="es-PA" dirty="0" err="1" smtClean="0">
                <a:sym typeface="Symbol" panose="05050102010706020507" pitchFamily="18" charset="2"/>
              </a:rPr>
              <a:t>hata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jw</a:t>
            </a:r>
            <a:r>
              <a:rPr lang="es-PA" dirty="0" smtClean="0">
                <a:sym typeface="Symbol" panose="05050102010706020507" pitchFamily="18" charset="2"/>
              </a:rPr>
              <a:t> dando Q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 para una oscilación sostenida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integradores duales tienen corrimiento de fase de 90°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frecuencia unitaria del circuito es 1kHz. OA1 y OA2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empezar con Q &lt; 0, R5 &gt; R4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Ver la forma de onda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Integrador </a:t>
            </a:r>
            <a:r>
              <a:rPr lang="es-PA" dirty="0" err="1" smtClean="0">
                <a:sym typeface="Symbol" panose="05050102010706020507" pitchFamily="18" charset="2"/>
              </a:rPr>
              <a:t>Deboo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809" y="140354"/>
            <a:ext cx="3614853" cy="26632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135" y="4960201"/>
            <a:ext cx="51911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3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Ejercicio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Encontrar:</a:t>
            </a:r>
          </a:p>
          <a:p>
            <a:pPr lvl="1"/>
            <a:r>
              <a:rPr lang="es-PA" dirty="0" err="1" smtClean="0"/>
              <a:t>Is</a:t>
            </a:r>
            <a:endParaRPr lang="es-PA" dirty="0" smtClean="0"/>
          </a:p>
          <a:p>
            <a:pPr lvl="1"/>
            <a:r>
              <a:rPr lang="es-PA" dirty="0" err="1" smtClean="0"/>
              <a:t>Vp</a:t>
            </a:r>
            <a:endParaRPr lang="es-PA" dirty="0" smtClean="0"/>
          </a:p>
          <a:p>
            <a:pPr lvl="1"/>
            <a:r>
              <a:rPr lang="es-PA" dirty="0" err="1" smtClean="0"/>
              <a:t>Vn</a:t>
            </a:r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738" y="1853248"/>
            <a:ext cx="6021755" cy="275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8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Mutlivibradores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Son circuitos regenerativos para aplicaciones de tiempo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un multivibrador </a:t>
            </a:r>
            <a:r>
              <a:rPr lang="es-PA" dirty="0" err="1" smtClean="0">
                <a:sym typeface="Symbol" panose="05050102010706020507" pitchFamily="18" charset="2"/>
              </a:rPr>
              <a:t>biestable</a:t>
            </a:r>
            <a:r>
              <a:rPr lang="es-PA" dirty="0" smtClean="0">
                <a:sym typeface="Symbol" panose="05050102010706020507" pitchFamily="18" charset="2"/>
              </a:rPr>
              <a:t> se necesitan entradas para llegar a nuevos estados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Flip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flop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Un </a:t>
            </a:r>
            <a:r>
              <a:rPr lang="es-PA" dirty="0" err="1" smtClean="0">
                <a:sym typeface="Symbol" panose="05050102010706020507" pitchFamily="18" charset="2"/>
              </a:rPr>
              <a:t>multivobrador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 cambia espontáneamente entre un estado y otro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Multivibrador libre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 multivibrador monoestable (</a:t>
            </a:r>
            <a:r>
              <a:rPr lang="es-PA" dirty="0" err="1" smtClean="0">
                <a:sym typeface="Symbol" panose="05050102010706020507" pitchFamily="18" charset="2"/>
              </a:rPr>
              <a:t>one-shot</a:t>
            </a:r>
            <a:r>
              <a:rPr lang="es-PA" dirty="0" smtClean="0">
                <a:sym typeface="Symbol" panose="05050102010706020507" pitchFamily="18" charset="2"/>
              </a:rPr>
              <a:t>) solo es estable en uno de sus estados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Forzado por un </a:t>
            </a:r>
            <a:r>
              <a:rPr lang="es-PA" dirty="0" err="1" smtClean="0">
                <a:sym typeface="Symbol" panose="05050102010706020507" pitchFamily="18" charset="2"/>
              </a:rPr>
              <a:t>trigger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Retorna al estado estable luego de un tiempo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Nos interesan solo los </a:t>
            </a:r>
            <a:r>
              <a:rPr lang="es-PA" dirty="0" err="1" smtClean="0">
                <a:sym typeface="Symbol" panose="05050102010706020507" pitchFamily="18" charset="2"/>
              </a:rPr>
              <a:t>astables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monostables</a:t>
            </a:r>
            <a:endParaRPr lang="es-PA" dirty="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3776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Retroalimentación positiva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Formando un Schmitt </a:t>
            </a:r>
            <a:r>
              <a:rPr lang="es-PA" dirty="0" err="1" smtClean="0">
                <a:sym typeface="Symbol" panose="05050102010706020507" pitchFamily="18" charset="2"/>
              </a:rPr>
              <a:t>trigger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= 13V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VT =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/R1(R1 + R2) = 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operación del circuito es: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 = 0,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o –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 llega algún momento a igualar a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 carga el C de manera exponencial buscando +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Vn</a:t>
            </a:r>
            <a:r>
              <a:rPr lang="es-PA" dirty="0" smtClean="0">
                <a:sym typeface="Symbol" panose="05050102010706020507" pitchFamily="18" charset="2"/>
              </a:rPr>
              <a:t> aumenta en RC tiempo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se ancla en –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llega en algún momento a igualar a –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apunta a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y se repite el ciclo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088" y="134976"/>
            <a:ext cx="5521145" cy="260822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136" y="3172870"/>
            <a:ext cx="1136296" cy="3509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9822" y="3177109"/>
            <a:ext cx="1761114" cy="34667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136" y="3594525"/>
            <a:ext cx="4552902" cy="10220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254" y="4750419"/>
            <a:ext cx="3294698" cy="71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9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no es afectado por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, solo componentes externos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hace variar </a:t>
            </a:r>
            <a:r>
              <a:rPr lang="es-PA" dirty="0" err="1" smtClean="0">
                <a:sym typeface="Symbol" panose="05050102010706020507" pitchFamily="18" charset="2"/>
              </a:rPr>
              <a:t>proporcioanlmente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Se puede conseguir frecuencias de hasta 10kHz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conseguir frecuencias bajas depende de R y 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se quiere variar proporcionalmente f0 usar un arreglo de décadas</a:t>
            </a:r>
          </a:p>
          <a:p>
            <a:pPr marL="0" indent="0">
              <a:buNone/>
            </a:pP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254" y="1105885"/>
            <a:ext cx="4552902" cy="10220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356" y="2721680"/>
            <a:ext cx="3294698" cy="71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9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Diseñar un generador de onda cuadrada con las siguientes especificaciones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f0 variable de 1Hz a 10kHz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f0 debe ser variable por década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amplitud es de 5V asumir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de 15V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asegurar +5V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se usa un puente de diodos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se satura a +13V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Vd1 + </a:t>
            </a:r>
            <a:r>
              <a:rPr lang="es-PA" dirty="0" err="1" smtClean="0">
                <a:sym typeface="Symbol" panose="05050102010706020507" pitchFamily="18" charset="2"/>
              </a:rPr>
              <a:t>Vz</a:t>
            </a:r>
            <a:r>
              <a:rPr lang="es-PA" dirty="0" smtClean="0">
                <a:sym typeface="Symbol" panose="05050102010706020507" pitchFamily="18" charset="2"/>
              </a:rPr>
              <a:t> + Vd4 = 5 – 2(0.7) = 3.6V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se satura a -13V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-5V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variar f0 se usa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Selector de capacitancias y R con un </a:t>
            </a:r>
            <a:r>
              <a:rPr lang="es-PA" dirty="0" err="1" smtClean="0">
                <a:sym typeface="Symbol" panose="05050102010706020507" pitchFamily="18" charset="2"/>
              </a:rPr>
              <a:t>pot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Imponer un rango de 0.5 a 20 (40:1)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240" y="107036"/>
            <a:ext cx="4552902" cy="10220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240" y="1231108"/>
            <a:ext cx="3294698" cy="71751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735" y="2367952"/>
            <a:ext cx="5197912" cy="427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Rpot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Rs</a:t>
            </a:r>
            <a:r>
              <a:rPr lang="es-PA" dirty="0" smtClean="0">
                <a:sym typeface="Symbol" panose="05050102010706020507" pitchFamily="18" charset="2"/>
              </a:rPr>
              <a:t> = 40Rs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Rpot</a:t>
            </a:r>
            <a:r>
              <a:rPr lang="es-PA" dirty="0" smtClean="0">
                <a:sym typeface="Symbol" panose="05050102010706020507" pitchFamily="18" charset="2"/>
              </a:rPr>
              <a:t> = 39Rs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Ir(min &gt;&gt; </a:t>
            </a:r>
            <a:r>
              <a:rPr lang="es-PA" dirty="0" err="1" smtClean="0">
                <a:sym typeface="Symbol" panose="05050102010706020507" pitchFamily="18" charset="2"/>
              </a:rPr>
              <a:t>Ib</a:t>
            </a:r>
            <a:r>
              <a:rPr lang="es-PA" dirty="0" smtClean="0">
                <a:sym typeface="Symbol" panose="05050102010706020507" pitchFamily="18" charset="2"/>
              </a:rPr>
              <a:t>, Ir(min) = 10uA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R1 = R2 = 33k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VT = 2.5V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Rmax</a:t>
            </a:r>
            <a:r>
              <a:rPr lang="es-PA" dirty="0" smtClean="0">
                <a:sym typeface="Symbol" panose="05050102010706020507" pitchFamily="18" charset="2"/>
              </a:rPr>
              <a:t> = (5 – 2.5)/(10x10^-6) = 250k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</a:t>
            </a:r>
            <a:r>
              <a:rPr lang="es-PA" dirty="0" err="1" smtClean="0">
                <a:sym typeface="Symbol" panose="05050102010706020507" pitchFamily="18" charset="2"/>
              </a:rPr>
              <a:t>Rs</a:t>
            </a:r>
            <a:r>
              <a:rPr lang="es-PA" dirty="0" smtClean="0">
                <a:sym typeface="Symbol" panose="05050102010706020507" pitchFamily="18" charset="2"/>
              </a:rPr>
              <a:t> &lt;&lt; </a:t>
            </a:r>
            <a:r>
              <a:rPr lang="es-PA" dirty="0" err="1" smtClean="0">
                <a:sym typeface="Symbol" panose="05050102010706020507" pitchFamily="18" charset="2"/>
              </a:rPr>
              <a:t>Rpot</a:t>
            </a:r>
            <a:r>
              <a:rPr lang="es-PA" dirty="0" smtClean="0">
                <a:sym typeface="Symbol" panose="05050102010706020507" pitchFamily="18" charset="2"/>
              </a:rPr>
              <a:t>, utilizar 250k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Rs</a:t>
            </a:r>
            <a:r>
              <a:rPr lang="es-PA" dirty="0" smtClean="0">
                <a:sym typeface="Symbol" panose="05050102010706020507" pitchFamily="18" charset="2"/>
              </a:rPr>
              <a:t> = 250k/39 = 6.4k (6.2k comercial)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C1 para f0 = 0.5Hz,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C1 = 1/[2x0.5x(250+6.2) x 10^3 x </a:t>
            </a:r>
            <a:r>
              <a:rPr lang="es-PA" dirty="0" err="1" smtClean="0">
                <a:sym typeface="Symbol" panose="05050102010706020507" pitchFamily="18" charset="2"/>
              </a:rPr>
              <a:t>Ln</a:t>
            </a:r>
            <a:r>
              <a:rPr lang="es-PA" dirty="0" smtClean="0">
                <a:sym typeface="Symbol" panose="05050102010706020507" pitchFamily="18" charset="2"/>
              </a:rPr>
              <a:t> 3] = 3.47uF (3.3uF)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Cn</a:t>
            </a:r>
            <a:r>
              <a:rPr lang="es-PA" dirty="0" smtClean="0">
                <a:sym typeface="Symbol" panose="05050102010706020507" pitchFamily="18" charset="2"/>
              </a:rPr>
              <a:t> = C_(n – 1)/10… 3.3u, 0.33u, 0.033u, </a:t>
            </a:r>
            <a:r>
              <a:rPr lang="es-PA" dirty="0" err="1" smtClean="0">
                <a:sym typeface="Symbol" panose="05050102010706020507" pitchFamily="18" charset="2"/>
              </a:rPr>
              <a:t>etc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240" y="107036"/>
            <a:ext cx="4552902" cy="10220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240" y="1231108"/>
            <a:ext cx="3294698" cy="71751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240" y="2050612"/>
            <a:ext cx="4641354" cy="38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4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>
                <a:sym typeface="Symbol" panose="05050102010706020507" pitchFamily="18" charset="2"/>
              </a:rPr>
              <a:t>R4 protege el circuito de la entrada al apagarse, el máximo es cuando </a:t>
            </a:r>
            <a:r>
              <a:rPr lang="es-PA" dirty="0" err="1">
                <a:sym typeface="Symbol" panose="05050102010706020507" pitchFamily="18" charset="2"/>
              </a:rPr>
              <a:t>vo</a:t>
            </a:r>
            <a:r>
              <a:rPr lang="es-PA" dirty="0">
                <a:sym typeface="Symbol" panose="05050102010706020507" pitchFamily="18" charset="2"/>
              </a:rPr>
              <a:t> = 5V, </a:t>
            </a:r>
            <a:r>
              <a:rPr lang="es-PA" dirty="0" err="1">
                <a:sym typeface="Symbol" panose="05050102010706020507" pitchFamily="18" charset="2"/>
              </a:rPr>
              <a:t>vn</a:t>
            </a:r>
            <a:r>
              <a:rPr lang="es-PA" dirty="0">
                <a:sym typeface="Symbol" panose="05050102010706020507" pitchFamily="18" charset="2"/>
              </a:rPr>
              <a:t> = -2.5V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(5 – 2.5)/6.2 = </a:t>
            </a:r>
            <a:r>
              <a:rPr lang="es-PA" dirty="0" smtClean="0">
                <a:sym typeface="Symbol" panose="05050102010706020507" pitchFamily="18" charset="2"/>
              </a:rPr>
              <a:t>1.2mA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IR2 = 5 / 66 = 0.07mA, 1mA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Ir3max = 1.2 + 0.07 + 1 + 1 = 3.3mA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R3 = (13 – 5)/3.3 = 2.4k (2.2k valor comercial)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puente de diodos se puede usar un CA3039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240" y="107036"/>
            <a:ext cx="4552902" cy="10220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240" y="1231108"/>
            <a:ext cx="3294698" cy="71751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240" y="2050612"/>
            <a:ext cx="4641354" cy="38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6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Expresando f0 en función del voltaje en su ciclo de trabajo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Generalmente para simetría tenemos R1 = R2 = R3 dando f0 = 1/1.39RC.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5% a 10% andan las oscilaciones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646" y="1458951"/>
            <a:ext cx="2925570" cy="9552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744" y="3512583"/>
            <a:ext cx="5690149" cy="279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7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Ejemplo.  f0 = 1kHz y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= 5V.  Diseñe!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R1 = R2 = R3 = 33k, R4 = 2.2k, C = 10nF, R = 73.2k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 = 1.002ms, f0 = 998Hz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252" y="3367618"/>
            <a:ext cx="2925570" cy="9552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224" y="530715"/>
            <a:ext cx="5929949" cy="261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8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 a base de CMOS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CMOS tienen alta impedancia.  Son rail-to-rail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ver que estos CMOS actúan como inversores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Voh</a:t>
            </a:r>
            <a:r>
              <a:rPr lang="es-PA" dirty="0" smtClean="0">
                <a:sym typeface="Symbol" panose="05050102010706020507" pitchFamily="18" charset="2"/>
              </a:rPr>
              <a:t> = VDD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Vi &lt;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Vol</a:t>
            </a:r>
            <a:r>
              <a:rPr lang="es-PA" dirty="0" smtClean="0">
                <a:sym typeface="Symbol" panose="05050102010706020507" pitchFamily="18" charset="2"/>
              </a:rPr>
              <a:t> = 0 para vi &gt;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r>
              <a:rPr lang="es-PA" dirty="0" smtClean="0">
                <a:sym typeface="Symbol" panose="05050102010706020507" pitchFamily="18" charset="2"/>
              </a:rPr>
              <a:t>/2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Diodos aseguran que no vayan a voltajes mayores a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V_d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) o debajo de –</a:t>
            </a:r>
            <a:r>
              <a:rPr lang="es-PA" dirty="0" err="1" smtClean="0">
                <a:sym typeface="Symbol" panose="05050102010706020507" pitchFamily="18" charset="2"/>
              </a:rPr>
              <a:t>V_d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595" y="1211823"/>
            <a:ext cx="4267664" cy="192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9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 a base de CMOS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Asumamos ahora que el </a:t>
            </a:r>
            <a:r>
              <a:rPr lang="es-PA" dirty="0" err="1" smtClean="0">
                <a:sym typeface="Symbol" panose="05050102010706020507" pitchFamily="18" charset="2"/>
              </a:rPr>
              <a:t>cto</a:t>
            </a:r>
            <a:r>
              <a:rPr lang="es-PA" dirty="0" smtClean="0">
                <a:sym typeface="Symbol" panose="05050102010706020507" pitchFamily="18" charset="2"/>
              </a:rPr>
              <a:t>. Empieza en t =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V2 esta a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está invertido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 empieza a cargar v2 a partir de la resistencia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Hay una señal exponencial de v1 a través de I1R1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v1 sube a VT pero no cambia de sentido sino que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1.5Vdd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v3 no cae inmediatamente v2 se descarga v2 = 0 por 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resumen es que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es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r>
              <a:rPr lang="es-PA" dirty="0" smtClean="0">
                <a:sym typeface="Symbol" panose="05050102010706020507" pitchFamily="18" charset="2"/>
              </a:rPr>
              <a:t> = -0.5Vdd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r>
              <a:rPr lang="es-PA" dirty="0" smtClean="0">
                <a:sym typeface="Symbol" panose="05050102010706020507" pitchFamily="18" charset="2"/>
              </a:rPr>
              <a:t>/2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F0 = 1/RCLn9 = 1/2.2RC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Regla de diseño R1 &gt;&gt; R, R1 = 10R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902" y="360607"/>
            <a:ext cx="3080298" cy="215873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902" y="2551584"/>
            <a:ext cx="3080298" cy="40945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583" y="5776332"/>
            <a:ext cx="3264552" cy="86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teórica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0056818" cy="1400530"/>
          </a:xfrm>
        </p:spPr>
        <p:txBody>
          <a:bodyPr/>
          <a:lstStyle/>
          <a:p>
            <a:r>
              <a:rPr lang="es-PA" dirty="0" smtClean="0"/>
              <a:t>Amplificador Operacional – Modelo 1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Opera como una amplificador diferencial </a:t>
            </a:r>
            <a:r>
              <a:rPr lang="es-PA" i="1" dirty="0" smtClean="0"/>
              <a:t>con alta </a:t>
            </a:r>
            <a:r>
              <a:rPr lang="es-PA" i="1" dirty="0" err="1" smtClean="0"/>
              <a:t>ganacia</a:t>
            </a:r>
            <a:r>
              <a:rPr lang="es-PA" i="1" dirty="0" smtClean="0"/>
              <a:t> de entrada</a:t>
            </a:r>
          </a:p>
          <a:p>
            <a:r>
              <a:rPr lang="es-PA" dirty="0" smtClean="0"/>
              <a:t>La salida del amplificador es la diferencia de voltajes de entrada multiplicada por K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La relación es: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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= diferencia de voltajes de la terminal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K = alta ganancia (comercialmente mayor a 10^6)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estamos limitados por las fuentes de alimentación tenemos: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consiguiente: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Esto hace que el voltaje de entrada sea aprox. 0 pues K es largo. 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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 cuando 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 </a:t>
            </a:r>
            <a:r>
              <a:rPr lang="es-PA" dirty="0" err="1" smtClean="0">
                <a:sym typeface="Symbol" panose="05050102010706020507" pitchFamily="18" charset="2"/>
              </a:rPr>
              <a:t>vn</a:t>
            </a:r>
            <a:r>
              <a:rPr lang="es-PA" dirty="0" smtClean="0">
                <a:sym typeface="Symbol" panose="05050102010706020507" pitchFamily="18" charset="2"/>
              </a:rPr>
              <a:t>.  Que es cierto cuando V- &lt; </a:t>
            </a:r>
            <a:r>
              <a:rPr lang="es-PA" dirty="0" err="1" smtClean="0">
                <a:sym typeface="Symbol" panose="05050102010706020507" pitchFamily="18" charset="2"/>
              </a:rPr>
              <a:t>vout</a:t>
            </a:r>
            <a:r>
              <a:rPr lang="es-PA" dirty="0" smtClean="0">
                <a:sym typeface="Symbol" panose="05050102010706020507" pitchFamily="18" charset="2"/>
              </a:rPr>
              <a:t> &lt; V+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pPr marL="0" indent="0">
              <a:buNone/>
            </a:pP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87" y="2297477"/>
            <a:ext cx="4314825" cy="876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4" y="3512802"/>
            <a:ext cx="2219325" cy="4095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726" y="4757737"/>
            <a:ext cx="1476375" cy="3905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511" y="5048530"/>
            <a:ext cx="1428750" cy="638175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876228" y="3244334"/>
            <a:ext cx="439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A" dirty="0">
                <a:sym typeface="Symbol" panose="05050102010706020507" pitchFamily="18" charset="2"/>
              </a:rPr>
              <a:t>  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50480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Oscilador de Cristal CMOS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requerimientos de tiempo precisa (mejores que el RC)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 de un cristal y un inversor de alta ganancia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Utiliza una Rf alta (en </a:t>
            </a:r>
            <a:r>
              <a:rPr lang="es-PA" dirty="0" err="1" smtClean="0">
                <a:sym typeface="Symbol" panose="05050102010706020507" pitchFamily="18" charset="2"/>
              </a:rPr>
              <a:t>Mohms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Punto de operación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vi =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r>
              <a:rPr lang="es-PA" dirty="0" smtClean="0">
                <a:sym typeface="Symbol" panose="05050102010706020507" pitchFamily="18" charset="2"/>
              </a:rPr>
              <a:t>/2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Cristales comunes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32.768kHz para relojes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3.579545 MHz para </a:t>
            </a:r>
            <a:r>
              <a:rPr lang="es-PA" dirty="0" err="1" smtClean="0">
                <a:sym typeface="Symbol" panose="05050102010706020507" pitchFamily="18" charset="2"/>
              </a:rPr>
              <a:t>sintonizadors</a:t>
            </a:r>
            <a:r>
              <a:rPr lang="es-PA" dirty="0" smtClean="0">
                <a:sym typeface="Symbol" panose="05050102010706020507" pitchFamily="18" charset="2"/>
              </a:rPr>
              <a:t> de TV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100k, 1M, 2M, 4M, 5M, 10MHz, </a:t>
            </a:r>
            <a:r>
              <a:rPr lang="es-PA" dirty="0" err="1" smtClean="0">
                <a:sym typeface="Symbol" panose="05050102010706020507" pitchFamily="18" charset="2"/>
              </a:rPr>
              <a:t>etc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onda no es específicamente cuadrada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lograr D = 50% con un FF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415" y="360607"/>
            <a:ext cx="3345135" cy="30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</a:t>
            </a:r>
            <a:r>
              <a:rPr lang="es-PA" dirty="0" err="1" smtClean="0">
                <a:sym typeface="Symbol" panose="05050102010706020507" pitchFamily="18" charset="2"/>
              </a:rPr>
              <a:t>Monostable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Este recibe una señal de “arranque” (</a:t>
            </a:r>
            <a:r>
              <a:rPr lang="es-PA" dirty="0" err="1" smtClean="0">
                <a:sym typeface="Symbol" panose="05050102010706020507" pitchFamily="18" charset="2"/>
              </a:rPr>
              <a:t>trigger</a:t>
            </a:r>
            <a:r>
              <a:rPr lang="es-PA" dirty="0" smtClean="0">
                <a:sym typeface="Symbol" panose="05050102010706020507" pitchFamily="18" charset="2"/>
              </a:rPr>
              <a:t>) y produce un pulso un tiempo T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da porque cuenta los pulsos de reloj (digital)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 de manera analógica usando un capacitor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Cuando ambas entradas son bajo tiende a un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V2 =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r>
              <a:rPr lang="es-PA" dirty="0" smtClean="0">
                <a:sym typeface="Symbol" panose="05050102010706020507" pitchFamily="18" charset="2"/>
              </a:rPr>
              <a:t> por el </a:t>
            </a:r>
            <a:r>
              <a:rPr lang="es-PA" dirty="0" err="1" smtClean="0">
                <a:sym typeface="Symbol" panose="05050102010706020507" pitchFamily="18" charset="2"/>
              </a:rPr>
              <a:t>pull</a:t>
            </a:r>
            <a:r>
              <a:rPr lang="es-PA" dirty="0" smtClean="0">
                <a:sym typeface="Symbol" panose="05050102010706020507" pitchFamily="18" charset="2"/>
              </a:rPr>
              <a:t> up y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0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Cuando </a:t>
            </a:r>
            <a:r>
              <a:rPr lang="es-PA" dirty="0">
                <a:sym typeface="Symbol" panose="05050102010706020507" pitchFamily="18" charset="2"/>
              </a:rPr>
              <a:t>cambia una entrada a alto la </a:t>
            </a:r>
            <a:r>
              <a:rPr lang="es-PA" dirty="0" smtClean="0">
                <a:sym typeface="Symbol" panose="05050102010706020507" pitchFamily="18" charset="2"/>
              </a:rPr>
              <a:t>salida v1 es </a:t>
            </a:r>
            <a:r>
              <a:rPr lang="es-PA" dirty="0">
                <a:sym typeface="Symbol" panose="05050102010706020507" pitchFamily="18" charset="2"/>
              </a:rPr>
              <a:t>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v2 se irá a bajo y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ancho de pulso depende del C y su carga hacia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r>
              <a:rPr lang="es-PA" dirty="0" smtClean="0">
                <a:sym typeface="Symbol" panose="05050102010706020507" pitchFamily="18" charset="2"/>
              </a:rPr>
              <a:t> (1.5Vdd)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circuito termina de ser estable luego de su carga capacitiva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= VDD/2, T = RCLn2 = 0.69RC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599" y="44988"/>
            <a:ext cx="2814552" cy="18732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599" y="2335116"/>
            <a:ext cx="2814552" cy="443367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009" y="2717129"/>
            <a:ext cx="1913562" cy="57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Temporizadores Monolíticos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pueden lograr con integrados (555)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8 pines, 3 Resistores símiles, FF, BJT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Umbral de comparación de V_TH = 2/3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y V_TL = 1/3 VCC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pin 5 modula V_TH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V_TL = V_TH/2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FF es controlado por los comparadores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TRIG &lt; V_TL,  S = 1, !Q es 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TRIG &gt; V_TH, R = 1, !Q es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voltajes de operación típicos son de 4.5V &lt;=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&lt;= 18V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 = 200mA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TCL555 (2 a 18V de operación), 100mA y 10mA de corrientes de </a:t>
            </a:r>
            <a:r>
              <a:rPr lang="es-PA" dirty="0" err="1" smtClean="0">
                <a:sym typeface="Symbol" panose="05050102010706020507" pitchFamily="18" charset="2"/>
              </a:rPr>
              <a:t>sink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source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761" y="360608"/>
            <a:ext cx="4254534" cy="350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3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El 555 como multivibrador 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 = 0, C descargado, </a:t>
            </a:r>
            <a:r>
              <a:rPr lang="es-PA" dirty="0" err="1" smtClean="0">
                <a:sym typeface="Symbol" panose="05050102010706020507" pitchFamily="18" charset="2"/>
              </a:rPr>
              <a:t>Vtrig</a:t>
            </a:r>
            <a:r>
              <a:rPr lang="es-PA" dirty="0" smtClean="0">
                <a:sym typeface="Symbol" panose="05050102010706020507" pitchFamily="18" charset="2"/>
              </a:rPr>
              <a:t> &lt; V_TL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Q = 1, BJT aun en su zona sin actuación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Permite C </a:t>
            </a:r>
            <a:r>
              <a:rPr lang="es-PA" dirty="0" err="1" smtClean="0">
                <a:sym typeface="Symbol" panose="05050102010706020507" pitchFamily="18" charset="2"/>
              </a:rPr>
              <a:t>cargarce</a:t>
            </a:r>
            <a:r>
              <a:rPr lang="es-PA" dirty="0" smtClean="0">
                <a:sym typeface="Symbol" panose="05050102010706020507" pitchFamily="18" charset="2"/>
              </a:rPr>
              <a:t> hasta VCC por RA + RB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</a:t>
            </a:r>
            <a:r>
              <a:rPr lang="es-PA" dirty="0" err="1" smtClean="0">
                <a:sym typeface="Symbol" panose="05050102010706020507" pitchFamily="18" charset="2"/>
              </a:rPr>
              <a:t>V_trig</a:t>
            </a:r>
            <a:r>
              <a:rPr lang="es-PA" dirty="0" smtClean="0">
                <a:sym typeface="Symbol" panose="05050102010706020507" pitchFamily="18" charset="2"/>
              </a:rPr>
              <a:t> &gt; V_TL el CMP1 dispara Q = 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Q0 se </a:t>
            </a:r>
            <a:r>
              <a:rPr lang="es-PA" dirty="0" err="1" smtClean="0">
                <a:sym typeface="Symbol" panose="05050102010706020507" pitchFamily="18" charset="2"/>
              </a:rPr>
              <a:t>actiav</a:t>
            </a:r>
            <a:r>
              <a:rPr lang="es-PA" dirty="0" smtClean="0">
                <a:sym typeface="Symbol" panose="05050102010706020507" pitchFamily="18" charset="2"/>
              </a:rPr>
              <a:t> y C se descarga por medio de RB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Intervalos de Tiempo TL y TH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VTH = 2/3 VCC y f0 = 1/T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Usar un </a:t>
            </a:r>
            <a:r>
              <a:rPr lang="es-PA" dirty="0" err="1" smtClean="0">
                <a:sym typeface="Symbol" panose="05050102010706020507" pitchFamily="18" charset="2"/>
              </a:rPr>
              <a:t>cap</a:t>
            </a:r>
            <a:r>
              <a:rPr lang="es-PA" dirty="0" smtClean="0">
                <a:sym typeface="Symbol" panose="05050102010706020507" pitchFamily="18" charset="2"/>
              </a:rPr>
              <a:t> 0.01uF (entre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gnd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Timing</a:t>
            </a:r>
            <a:r>
              <a:rPr lang="es-PA" dirty="0" smtClean="0">
                <a:sym typeface="Symbol" panose="05050102010706020507" pitchFamily="18" charset="2"/>
              </a:rPr>
              <a:t> de 555 = 1% estable a 0.005%/°C y 0.05%/V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971" y="104310"/>
            <a:ext cx="5665288" cy="286911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736" y="3145702"/>
            <a:ext cx="4254534" cy="35004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667" y="4405022"/>
            <a:ext cx="3255659" cy="28649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667" y="4830516"/>
            <a:ext cx="4629765" cy="29957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031" y="4759659"/>
            <a:ext cx="1769289" cy="64227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4565" y="5401935"/>
            <a:ext cx="1986298" cy="64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7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El 555 como multivibrador 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Diseñe para 50kHz y D = 75%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Asumimos C = 1nF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RA + 2RB = 1.44/f0C = 28.85k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RA + RB/(RA + 2RB) = 0.75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RA = 2RB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RA = 14.4k (14.3k disponible)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RB = 7.21k (7.15k disponible)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971" y="104310"/>
            <a:ext cx="5665288" cy="286911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309" y="4024163"/>
            <a:ext cx="3255659" cy="28649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971" y="4607745"/>
            <a:ext cx="4629765" cy="29957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7324" y="3247096"/>
            <a:ext cx="1769289" cy="64227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971" y="3224266"/>
            <a:ext cx="1986298" cy="64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0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El 555 como multivibrador 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Diseñe para 50kHz y D = 75%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Asumimos C = 1nF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RA + 2RB = 1.44/f0C = 28.85k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RA + RB/(RA + 2RB) = 0.75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RA = 2RB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RA = 14.4k (14.3k disponible)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RB = 7.21k (7.15k disponible)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Nota: estos circuitos pueden llegar a los MHz, para simetría TH &gt; TL y D = 50% RA &lt;&lt; RB, pero no RB no puede ser muy pequeño (disipa mucho)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971" y="104310"/>
            <a:ext cx="5665288" cy="286911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309" y="4024163"/>
            <a:ext cx="3255659" cy="28649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971" y="4607745"/>
            <a:ext cx="4629765" cy="29957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7324" y="3247096"/>
            <a:ext cx="1769289" cy="64227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971" y="3224266"/>
            <a:ext cx="1986298" cy="64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2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El 555 como multivibrador monoestable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condición normal TRIG es alto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capacitor se mantiene descargado </a:t>
            </a:r>
            <a:r>
              <a:rPr lang="es-PA" dirty="0" err="1" smtClean="0">
                <a:sym typeface="Symbol" panose="05050102010706020507" pitchFamily="18" charset="2"/>
              </a:rPr>
              <a:t>vc</a:t>
            </a:r>
            <a:r>
              <a:rPr lang="es-PA" dirty="0" smtClean="0">
                <a:sym typeface="Symbol" panose="05050102010706020507" pitchFamily="18" charset="2"/>
              </a:rPr>
              <a:t> =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es disparado TRIG en bajo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Fuerza soltar Q0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Libera C para cargar por 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Cuando </a:t>
            </a:r>
            <a:r>
              <a:rPr lang="es-PA" dirty="0" err="1" smtClean="0">
                <a:sym typeface="Symbol" panose="05050102010706020507" pitchFamily="18" charset="2"/>
              </a:rPr>
              <a:t>Vc</a:t>
            </a:r>
            <a:r>
              <a:rPr lang="es-PA" dirty="0" smtClean="0">
                <a:sym typeface="Symbol" panose="05050102010706020507" pitchFamily="18" charset="2"/>
              </a:rPr>
              <a:t> = VTH hace que Q se vuelve bajo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Q0 se activa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descarga rápidamente la capacitancia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VTH = 2/3 VCC, T = RCLn3 = 1.1RC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545" y="360607"/>
            <a:ext cx="3184952" cy="245164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049" y="3220167"/>
            <a:ext cx="2331065" cy="342595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341" y="4546918"/>
            <a:ext cx="2157547" cy="77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Voltaje de control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Modula las características del 555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Dependerá del VTH (2/3 VCC)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Configurado como </a:t>
            </a:r>
            <a:r>
              <a:rPr lang="es-PA" dirty="0" err="1" smtClean="0">
                <a:sym typeface="Symbol" panose="05050102010706020507" pitchFamily="18" charset="2"/>
              </a:rPr>
              <a:t>aestable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Pulse Position </a:t>
            </a:r>
            <a:r>
              <a:rPr lang="es-PA" dirty="0" err="1" smtClean="0">
                <a:sym typeface="Symbol" panose="05050102010706020507" pitchFamily="18" charset="2"/>
              </a:rPr>
              <a:t>Modulation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Configurado como monoestable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VTH varia dependiendo de T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es disparado por un tren de pulsos consecutivos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Sigue a la frecuencia pero con ancho modulado (PWM)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.  Asumiendo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= 5V encuentre el rango de variación para f0 y D(%) si CONTROL es modulado por una onda de </a:t>
            </a:r>
            <a:r>
              <a:rPr lang="es-PA" dirty="0" err="1" smtClean="0">
                <a:sym typeface="Symbol" panose="05050102010706020507" pitchFamily="18" charset="2"/>
              </a:rPr>
              <a:t>ac</a:t>
            </a:r>
            <a:r>
              <a:rPr lang="es-PA" dirty="0" smtClean="0">
                <a:sym typeface="Symbol" panose="05050102010706020507" pitchFamily="18" charset="2"/>
              </a:rPr>
              <a:t> seno de amplitud pico de 1V. (C = 1nF, RA = 14.3k, RB = 7.21k)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V_TH = (2/3)(5) +/- 1V = 4.3333V y 2.333V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T_l</a:t>
            </a:r>
            <a:r>
              <a:rPr lang="es-PA" dirty="0" smtClean="0">
                <a:sym typeface="Symbol" panose="05050102010706020507" pitchFamily="18" charset="2"/>
              </a:rPr>
              <a:t> = 4.96us y 31us &gt;= </a:t>
            </a:r>
            <a:r>
              <a:rPr lang="es-PA" dirty="0" err="1" smtClean="0">
                <a:sym typeface="Symbol" panose="05050102010706020507" pitchFamily="18" charset="2"/>
              </a:rPr>
              <a:t>T_h</a:t>
            </a:r>
            <a:r>
              <a:rPr lang="es-PA" dirty="0" smtClean="0">
                <a:sym typeface="Symbol" panose="05050102010706020507" pitchFamily="18" charset="2"/>
              </a:rPr>
              <a:t> &gt;= 7.78 </a:t>
            </a:r>
            <a:r>
              <a:rPr lang="es-PA" dirty="0" err="1" smtClean="0">
                <a:sym typeface="Symbol" panose="05050102010706020507" pitchFamily="18" charset="2"/>
              </a:rPr>
              <a:t>us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27.8kHz &lt;= f0 &lt;= 78.5 kHz, 61.1% &lt;= D(%) &lt;= 86.2%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589" y="3563923"/>
            <a:ext cx="1569800" cy="56202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642" y="2863326"/>
            <a:ext cx="3819525" cy="4381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589" y="1807204"/>
            <a:ext cx="3255659" cy="28649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251" y="2390786"/>
            <a:ext cx="4629765" cy="29957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9604" y="1030137"/>
            <a:ext cx="1769289" cy="64227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0251" y="1007307"/>
            <a:ext cx="1986298" cy="64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7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003610"/>
            <a:ext cx="11925836" cy="5642516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Circuitos de Temporización (2240)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tiempos requeridos son mas largos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Basado en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 oscilador de tiempo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 contador de rizo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 control por FF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Colectores abiertos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Similar al 555, excepto que RB no existe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VTL = 0.27Vcc, VTH = 0.73VCC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 = RC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</a:t>
            </a:r>
            <a:r>
              <a:rPr lang="es-PA" dirty="0" err="1" smtClean="0">
                <a:sym typeface="Symbol" panose="05050102010706020507" pitchFamily="18" charset="2"/>
              </a:rPr>
              <a:t>pull</a:t>
            </a:r>
            <a:r>
              <a:rPr lang="es-PA" dirty="0" smtClean="0">
                <a:sym typeface="Symbol" panose="05050102010706020507" pitchFamily="18" charset="2"/>
              </a:rPr>
              <a:t> up </a:t>
            </a:r>
            <a:r>
              <a:rPr lang="es-PA" dirty="0" err="1" smtClean="0">
                <a:sym typeface="Symbol" panose="05050102010706020507" pitchFamily="18" charset="2"/>
              </a:rPr>
              <a:t>Rp</a:t>
            </a:r>
            <a:r>
              <a:rPr lang="es-PA" dirty="0" smtClean="0">
                <a:sym typeface="Symbol" panose="05050102010706020507" pitchFamily="18" charset="2"/>
              </a:rPr>
              <a:t> está en configuración de OR con las salidas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seleccionamos To = 16T (u otras) o combinaciones To = (1 + 4 + 64)T = 69T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FF e control tiene comandos de TRIGGER y RESET del contador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cascada consigues </a:t>
            </a:r>
            <a:r>
              <a:rPr lang="es-PA" dirty="0" err="1" smtClean="0">
                <a:sym typeface="Symbol" panose="05050102010706020507" pitchFamily="18" charset="2"/>
              </a:rPr>
              <a:t>delays</a:t>
            </a:r>
            <a:r>
              <a:rPr lang="es-PA" dirty="0" smtClean="0">
                <a:sym typeface="Symbol" panose="05050102010706020507" pitchFamily="18" charset="2"/>
              </a:rPr>
              <a:t> mas largos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406" y="598680"/>
            <a:ext cx="4514850" cy="48577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029" y="1843441"/>
            <a:ext cx="2184377" cy="180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2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Generador de Ondas Triangulares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generan cargando y descargando el 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corriente del capacitor se da por OA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Funciona como un convertidor V-I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Este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r>
              <a:rPr lang="es-PA" dirty="0" smtClean="0">
                <a:sym typeface="Symbol" panose="05050102010706020507" pitchFamily="18" charset="2"/>
              </a:rPr>
              <a:t> alimenta en niveles positivos y negativos al CMP (</a:t>
            </a:r>
            <a:r>
              <a:rPr lang="es-PA" dirty="0" err="1" smtClean="0">
                <a:sym typeface="Symbol" panose="05050102010706020507" pitchFamily="18" charset="2"/>
              </a:rPr>
              <a:t>schmit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trig</a:t>
            </a:r>
            <a:r>
              <a:rPr lang="es-PA" dirty="0" smtClean="0">
                <a:sym typeface="Symbol" panose="05050102010706020507" pitchFamily="18" charset="2"/>
              </a:rPr>
              <a:t>.)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que funcione debe ser un no inversor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+/-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 = +/-(Vz5 + 2Vd(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)) para el diodo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+/- VTH = +/-(R1/R2)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Explicar gráfico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-VT a VT es T/2 del período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</a:t>
            </a:r>
            <a:r>
              <a:rPr lang="es-PA" dirty="0" err="1" smtClean="0">
                <a:sym typeface="Symbol" panose="05050102010706020507" pitchFamily="18" charset="2"/>
              </a:rPr>
              <a:t>aplcar</a:t>
            </a:r>
            <a:r>
              <a:rPr lang="es-PA" dirty="0" smtClean="0">
                <a:sym typeface="Symbol" panose="05050102010706020507" pitchFamily="18" charset="2"/>
              </a:rPr>
              <a:t> la ecuación de </a:t>
            </a:r>
            <a:r>
              <a:rPr lang="es-PA" dirty="0" err="1" smtClean="0">
                <a:sym typeface="Symbol" panose="05050102010706020507" pitchFamily="18" charset="2"/>
              </a:rPr>
              <a:t>lcapacior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dt</a:t>
            </a:r>
            <a:r>
              <a:rPr lang="es-PA" dirty="0" smtClean="0">
                <a:sym typeface="Symbol" panose="05050102010706020507" pitchFamily="18" charset="2"/>
              </a:rPr>
              <a:t> = T/2, I = </a:t>
            </a:r>
            <a:r>
              <a:rPr lang="es-PA" dirty="0" err="1" smtClean="0">
                <a:sym typeface="Symbol" panose="05050102010706020507" pitchFamily="18" charset="2"/>
              </a:rPr>
              <a:t>Vclmp</a:t>
            </a:r>
            <a:r>
              <a:rPr lang="es-PA" dirty="0" smtClean="0">
                <a:sym typeface="Symbol" panose="05050102010706020507" pitchFamily="18" charset="2"/>
              </a:rPr>
              <a:t>/R dv = 2V_t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2(R1/R2)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, f0 = 1/T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322" y="65454"/>
            <a:ext cx="3543072" cy="29468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675" y="2538709"/>
            <a:ext cx="2386585" cy="401507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262" y="5979200"/>
            <a:ext cx="1250484" cy="6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5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0056818" cy="1400530"/>
          </a:xfrm>
        </p:spPr>
        <p:txBody>
          <a:bodyPr/>
          <a:lstStyle/>
          <a:p>
            <a:r>
              <a:rPr lang="es-PA" dirty="0" smtClean="0"/>
              <a:t>Amplificador Operacional – Modelo 2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Este modelo es el de alta resistencia de entrada</a:t>
            </a:r>
          </a:p>
          <a:p>
            <a:pPr lvl="1"/>
            <a:r>
              <a:rPr lang="es-PA" dirty="0" err="1" smtClean="0"/>
              <a:t>Vp</a:t>
            </a:r>
            <a:r>
              <a:rPr lang="es-PA" dirty="0"/>
              <a:t> </a:t>
            </a:r>
            <a:r>
              <a:rPr lang="es-PA" dirty="0" smtClean="0"/>
              <a:t>– </a:t>
            </a:r>
            <a:r>
              <a:rPr lang="es-PA" dirty="0" err="1" smtClean="0"/>
              <a:t>Vn</a:t>
            </a:r>
            <a:r>
              <a:rPr lang="es-PA" dirty="0" smtClean="0"/>
              <a:t> = Rin * </a:t>
            </a:r>
            <a:r>
              <a:rPr lang="es-PA" dirty="0" err="1" smtClean="0"/>
              <a:t>Ip</a:t>
            </a:r>
            <a:endParaRPr lang="es-PA" dirty="0" smtClean="0"/>
          </a:p>
          <a:p>
            <a:pPr lvl="1"/>
            <a:r>
              <a:rPr lang="es-PA" dirty="0" err="1" smtClean="0"/>
              <a:t>Ip</a:t>
            </a:r>
            <a:r>
              <a:rPr lang="es-PA" dirty="0" smtClean="0"/>
              <a:t> = - In</a:t>
            </a:r>
          </a:p>
          <a:p>
            <a:pPr lvl="1"/>
            <a:r>
              <a:rPr lang="es-PA" dirty="0" err="1" smtClean="0"/>
              <a:t>Ip</a:t>
            </a:r>
            <a:r>
              <a:rPr lang="es-PA" dirty="0" smtClean="0"/>
              <a:t> = -In = (</a:t>
            </a:r>
            <a:r>
              <a:rPr lang="es-PA" dirty="0" err="1" smtClean="0"/>
              <a:t>Vp</a:t>
            </a:r>
            <a:r>
              <a:rPr lang="es-PA" dirty="0" smtClean="0"/>
              <a:t> – </a:t>
            </a:r>
            <a:r>
              <a:rPr lang="es-PA" dirty="0" err="1" smtClean="0"/>
              <a:t>Vn</a:t>
            </a:r>
            <a:r>
              <a:rPr lang="es-PA" dirty="0" smtClean="0"/>
              <a:t>)/Rin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Según la teoría y que la resistencia de entrada del operacional es muy alta (muchos </a:t>
            </a:r>
            <a:r>
              <a:rPr lang="es-PA" dirty="0" err="1" smtClean="0"/>
              <a:t>Megaohms</a:t>
            </a:r>
            <a:r>
              <a:rPr lang="es-PA" dirty="0" smtClean="0"/>
              <a:t>), el voltaje de entrada es diminuto</a:t>
            </a:r>
          </a:p>
          <a:p>
            <a:pPr lvl="2"/>
            <a:r>
              <a:rPr lang="es-PA" dirty="0" err="1" smtClean="0"/>
              <a:t>Ip</a:t>
            </a:r>
            <a:r>
              <a:rPr lang="es-PA" dirty="0" smtClean="0"/>
              <a:t> = - In </a:t>
            </a:r>
            <a:r>
              <a:rPr lang="es-PA" dirty="0" smtClean="0">
                <a:sym typeface="Symbol" panose="05050102010706020507" pitchFamily="18" charset="2"/>
              </a:rPr>
              <a:t> 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Los amplificadores tienen alta ganancia de entrada habitualmente, el modelo equivalente es: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807" y="1335097"/>
            <a:ext cx="3999023" cy="15996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553" y="4790394"/>
            <a:ext cx="4301217" cy="172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7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Generador de Ondas Triangulares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el circuito la onda cuadrada es +/-5V, una onda triangular de +/-10V Y…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f0 varia de 10Hz a 10kHz.  Calcular los componentes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Vz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 – 2V = 5 – 2*0.7 = 3.6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R2/R1 = 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 /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= 5/10 = 0.5 (R2 = 10k, R1 = 20k)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se debe variar de 1000:1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Rpot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Rs</a:t>
            </a:r>
            <a:r>
              <a:rPr lang="es-PA" dirty="0" smtClean="0">
                <a:sym typeface="Symbol" panose="05050102010706020507" pitchFamily="18" charset="2"/>
              </a:rPr>
              <a:t> = 1000Rs,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Rpot</a:t>
            </a:r>
            <a:r>
              <a:rPr lang="es-PA" dirty="0" smtClean="0">
                <a:sym typeface="Symbol" panose="05050102010706020507" pitchFamily="18" charset="2"/>
              </a:rPr>
              <a:t> = 1000Rs, </a:t>
            </a:r>
            <a:r>
              <a:rPr lang="es-PA" dirty="0" err="1" smtClean="0">
                <a:sym typeface="Symbol" panose="05050102010706020507" pitchFamily="18" charset="2"/>
              </a:rPr>
              <a:t>Rpot</a:t>
            </a:r>
            <a:r>
              <a:rPr lang="es-PA" dirty="0" smtClean="0">
                <a:sym typeface="Symbol" panose="05050102010706020507" pitchFamily="18" charset="2"/>
              </a:rPr>
              <a:t> 0 2.5M, </a:t>
            </a:r>
            <a:r>
              <a:rPr lang="es-PA" dirty="0" err="1" smtClean="0">
                <a:sym typeface="Symbol" panose="05050102010706020507" pitchFamily="18" charset="2"/>
              </a:rPr>
              <a:t>Rs</a:t>
            </a:r>
            <a:r>
              <a:rPr lang="es-PA" dirty="0" smtClean="0">
                <a:sym typeface="Symbol" panose="05050102010706020507" pitchFamily="18" charset="2"/>
              </a:rPr>
              <a:t> = 2.5k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f0 = 10kHz, C = 0.5/4(10k)(2.5k) = 5nF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Irmax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Rmin</a:t>
            </a:r>
            <a:r>
              <a:rPr lang="es-PA" dirty="0" smtClean="0">
                <a:sym typeface="Symbol" panose="05050102010706020507" pitchFamily="18" charset="2"/>
              </a:rPr>
              <a:t> = 5/2.5k = 2mA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Ir2max =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 / R2 = 5/10k = 0.5mA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la corriente del puente es 1mA Ir3max = 2+0.5+1+1 = 4.5mA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R3 = (13 – 5)/4.5 = 1.77k (1.5k y puente de diodos CA3039)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160" y="3498939"/>
            <a:ext cx="3875840" cy="33590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275" y="139081"/>
            <a:ext cx="1966983" cy="313833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794" y="4821696"/>
            <a:ext cx="1366363" cy="7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0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Control de Pendiente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tiempos de carga y descarga pueden ajustarse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Vsq</a:t>
            </a:r>
            <a:r>
              <a:rPr lang="es-PA" dirty="0" smtClean="0">
                <a:sym typeface="Symbol" panose="05050102010706020507" pitchFamily="18" charset="2"/>
              </a:rPr>
              <a:t> = +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, D3 y D4 están 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 y off respectivamente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IH = (</a:t>
            </a:r>
            <a:r>
              <a:rPr lang="es-PA" dirty="0" err="1" smtClean="0">
                <a:sym typeface="Symbol" panose="05050102010706020507" pitchFamily="18" charset="2"/>
              </a:rPr>
              <a:t>Vlcamp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Vd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))/(Rh + R)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Vsq</a:t>
            </a:r>
            <a:r>
              <a:rPr lang="es-PA" dirty="0" smtClean="0">
                <a:sym typeface="Symbol" panose="05050102010706020507" pitchFamily="18" charset="2"/>
              </a:rPr>
              <a:t> = -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, D4 y D3 están 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 y off </a:t>
            </a:r>
            <a:r>
              <a:rPr lang="es-PA" dirty="0" err="1" smtClean="0">
                <a:sym typeface="Symbol" panose="05050102010706020507" pitchFamily="18" charset="2"/>
              </a:rPr>
              <a:t>respect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IL = (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Vd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)/(</a:t>
            </a:r>
            <a:r>
              <a:rPr lang="es-PA" dirty="0" err="1" smtClean="0">
                <a:sym typeface="Symbol" panose="05050102010706020507" pitchFamily="18" charset="2"/>
              </a:rPr>
              <a:t>Rl</a:t>
            </a:r>
            <a:r>
              <a:rPr lang="es-PA" dirty="0" smtClean="0">
                <a:sym typeface="Symbol" panose="05050102010706020507" pitchFamily="18" charset="2"/>
              </a:rPr>
              <a:t> + R)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Tiempos de carga y descarga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C*2VT = IL*TL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C*2VT = IH*TH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= 1/(</a:t>
            </a:r>
            <a:r>
              <a:rPr lang="es-PA" dirty="0" err="1" smtClean="0">
                <a:sym typeface="Symbol" panose="05050102010706020507" pitchFamily="18" charset="2"/>
              </a:rPr>
              <a:t>T_h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T_l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014" y="2594632"/>
            <a:ext cx="5618986" cy="334978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16" y="5266626"/>
            <a:ext cx="4621318" cy="68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0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Oscilador controlado Por Voltaje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Donde la f0 depende de Vi (VCO)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=</a:t>
            </a:r>
            <a:r>
              <a:rPr lang="es-PA" dirty="0" err="1" smtClean="0">
                <a:sym typeface="Symbol" panose="05050102010706020507" pitchFamily="18" charset="2"/>
              </a:rPr>
              <a:t>kVi</a:t>
            </a:r>
            <a:r>
              <a:rPr lang="es-PA" dirty="0" smtClean="0">
                <a:sym typeface="Symbol" panose="05050102010706020507" pitchFamily="18" charset="2"/>
              </a:rPr>
              <a:t>, vi &gt; 0; k =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en Hz/V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polaridad es controlada por el MOSFET-n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VOL = VCE(</a:t>
            </a:r>
            <a:r>
              <a:rPr lang="es-PA" dirty="0" err="1" smtClean="0">
                <a:sym typeface="Symbol" panose="05050102010706020507" pitchFamily="18" charset="2"/>
              </a:rPr>
              <a:t>sat</a:t>
            </a:r>
            <a:r>
              <a:rPr lang="es-PA" dirty="0" smtClean="0">
                <a:sym typeface="Symbol" panose="05050102010706020507" pitchFamily="18" charset="2"/>
              </a:rPr>
              <a:t>) = 0V Cuando el BJT se satura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VOH = VCC/(1 + R2/R1) = 10V Cuando el BJT esta apagado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Vi del </a:t>
            </a:r>
            <a:r>
              <a:rPr lang="es-PA" dirty="0" err="1" smtClean="0">
                <a:sym typeface="Symbol" panose="05050102010706020507" pitchFamily="18" charset="2"/>
              </a:rPr>
              <a:t>opamp</a:t>
            </a:r>
            <a:r>
              <a:rPr lang="es-PA" dirty="0" smtClean="0">
                <a:sym typeface="Symbol" panose="05050102010706020507" pitchFamily="18" charset="2"/>
              </a:rPr>
              <a:t> = Vi/2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I1 = (vi  - vi/2)/2T = vi / 4R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</a:t>
            </a:r>
            <a:r>
              <a:rPr lang="es-PA" dirty="0" err="1" smtClean="0">
                <a:sym typeface="Symbol" panose="05050102010706020507" pitchFamily="18" charset="2"/>
              </a:rPr>
              <a:t>scmit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trigger</a:t>
            </a:r>
            <a:r>
              <a:rPr lang="es-PA" dirty="0" smtClean="0">
                <a:sym typeface="Symbol" panose="05050102010706020507" pitchFamily="18" charset="2"/>
              </a:rPr>
              <a:t> tiene transiciones de rampa de 10V, la ecuación queda resumida 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VTH – VTL = 10V la ecuación queda reducida a k = 1/80RC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 = 10, C = 1.25nF, k = 1kHz/V.  Variando 10Hz a 10Hz es variar de 10MV a 10V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341" y="360607"/>
            <a:ext cx="6017526" cy="28633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877" y="4250109"/>
            <a:ext cx="2793270" cy="95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8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Triangular a Onda Seno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una onda triangular se pasa por un VTC (circuito de tiempo)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consigue aproximando por medio de un par de transistores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Degenerando el par diferencial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Cerca de 0 la pendiente es lineal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onda triangular al aproximarse el máximo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 transistor se vuelve lineal y el otro logarítmico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THD = 0.2% de RI = 2.5VT y </a:t>
            </a:r>
            <a:r>
              <a:rPr lang="es-PA" dirty="0" err="1" smtClean="0">
                <a:sym typeface="Symbol" panose="05050102010706020507" pitchFamily="18" charset="2"/>
              </a:rPr>
              <a:t>Vim</a:t>
            </a:r>
            <a:r>
              <a:rPr lang="es-PA" dirty="0" smtClean="0">
                <a:sym typeface="Symbol" panose="05050102010706020507" pitchFamily="18" charset="2"/>
              </a:rPr>
              <a:t> = 6.6VT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VT en este caso es el voltaje de la unión a 25°C que es 26mV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RI = 65mV y </a:t>
            </a:r>
            <a:r>
              <a:rPr lang="es-PA" dirty="0" err="1" smtClean="0">
                <a:sym typeface="Symbol" panose="05050102010706020507" pitchFamily="18" charset="2"/>
              </a:rPr>
              <a:t>Vim</a:t>
            </a:r>
            <a:r>
              <a:rPr lang="es-PA" dirty="0" smtClean="0">
                <a:sym typeface="Symbol" panose="05050102010706020507" pitchFamily="18" charset="2"/>
              </a:rPr>
              <a:t> = 172mV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815" y="200605"/>
            <a:ext cx="2815444" cy="34100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279" y="3802118"/>
            <a:ext cx="3149982" cy="299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8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Diseñe un circuito convertidor de 1kHz, 5V pico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Visualizar las ondas de entrada y salida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divisor de voltaje nos da de +/-5V a +/- 172mV para Q1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R7 es dado 65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 debido a que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2.5VT =  R7*I = 2.5(65mV) = R7*1mA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300" y="981307"/>
            <a:ext cx="4155960" cy="328610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028" y="4476568"/>
            <a:ext cx="3278231" cy="217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Generador de Diente de Sierra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realiza cargando un capacitor y descargándolo…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rápidamente con un </a:t>
            </a:r>
            <a:r>
              <a:rPr lang="es-PA" dirty="0" err="1" smtClean="0">
                <a:sym typeface="Symbol" panose="05050102010706020507" pitchFamily="18" charset="2"/>
              </a:rPr>
              <a:t>switch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</a:t>
            </a:r>
            <a:r>
              <a:rPr lang="es-PA" dirty="0" err="1" smtClean="0">
                <a:sym typeface="Symbol" panose="05050102010706020507" pitchFamily="18" charset="2"/>
              </a:rPr>
              <a:t>correinte</a:t>
            </a:r>
            <a:r>
              <a:rPr lang="es-PA" dirty="0" smtClean="0">
                <a:sym typeface="Symbol" panose="05050102010706020507" pitchFamily="18" charset="2"/>
              </a:rPr>
              <a:t> del C del </a:t>
            </a:r>
            <a:r>
              <a:rPr lang="es-PA" dirty="0" err="1" smtClean="0">
                <a:sym typeface="Symbol" panose="05050102010706020507" pitchFamily="18" charset="2"/>
              </a:rPr>
              <a:t>OpAmp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lelga</a:t>
            </a:r>
            <a:r>
              <a:rPr lang="es-PA" dirty="0" smtClean="0">
                <a:sym typeface="Symbol" panose="05050102010706020507" pitchFamily="18" charset="2"/>
              </a:rPr>
              <a:t> al convertidor V-I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que la rampa sea positiva I1, vi &lt; 0.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Vpulse</a:t>
            </a:r>
            <a:r>
              <a:rPr lang="es-PA" dirty="0" smtClean="0">
                <a:sym typeface="Symbol" panose="05050102010706020507" pitchFamily="18" charset="2"/>
              </a:rPr>
              <a:t> = -15V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J1 entonces permite cargar el capacitor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Al llegar </a:t>
            </a:r>
            <a:r>
              <a:rPr lang="es-PA" dirty="0" err="1" smtClean="0">
                <a:sym typeface="Symbol" panose="05050102010706020507" pitchFamily="18" charset="2"/>
              </a:rPr>
              <a:t>Vst</a:t>
            </a:r>
            <a:r>
              <a:rPr lang="es-PA" dirty="0" smtClean="0">
                <a:sym typeface="Symbol" panose="05050102010706020507" pitchFamily="18" charset="2"/>
              </a:rPr>
              <a:t> al máximo permite que la resistencia tire a GND la señal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</a:t>
            </a:r>
            <a:r>
              <a:rPr lang="es-PA" dirty="0" err="1" smtClean="0">
                <a:sym typeface="Symbol" panose="05050102010706020507" pitchFamily="18" charset="2"/>
              </a:rPr>
              <a:t>vgs</a:t>
            </a:r>
            <a:r>
              <a:rPr lang="es-PA" dirty="0" smtClean="0">
                <a:sym typeface="Symbol" panose="05050102010706020507" pitchFamily="18" charset="2"/>
              </a:rPr>
              <a:t> = 0 el </a:t>
            </a:r>
            <a:r>
              <a:rPr lang="es-PA" dirty="0" err="1" smtClean="0">
                <a:sym typeface="Symbol" panose="05050102010706020507" pitchFamily="18" charset="2"/>
              </a:rPr>
              <a:t>fet</a:t>
            </a:r>
            <a:r>
              <a:rPr lang="es-PA" dirty="0" smtClean="0">
                <a:sym typeface="Symbol" panose="05050102010706020507" pitchFamily="18" charset="2"/>
              </a:rPr>
              <a:t> se descarga rápidamente (</a:t>
            </a:r>
            <a:r>
              <a:rPr lang="es-PA" dirty="0" err="1" smtClean="0">
                <a:sym typeface="Symbol" panose="05050102010706020507" pitchFamily="18" charset="2"/>
              </a:rPr>
              <a:t>vst</a:t>
            </a:r>
            <a:r>
              <a:rPr lang="es-PA" dirty="0" smtClean="0">
                <a:sym typeface="Symbol" panose="05050102010706020507" pitchFamily="18" charset="2"/>
              </a:rPr>
              <a:t> = 0)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transición se da de -15 a 0V haciendo </a:t>
            </a:r>
            <a:r>
              <a:rPr lang="es-PA" dirty="0" err="1" smtClean="0">
                <a:sym typeface="Symbol" panose="05050102010706020507" pitchFamily="18" charset="2"/>
              </a:rPr>
              <a:t>Td</a:t>
            </a:r>
            <a:r>
              <a:rPr lang="es-PA" dirty="0" smtClean="0">
                <a:sym typeface="Symbol" panose="05050102010706020507" pitchFamily="18" charset="2"/>
              </a:rPr>
              <a:t> = R1C1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</a:t>
            </a:r>
            <a:r>
              <a:rPr lang="es-PA" dirty="0" err="1" smtClean="0">
                <a:sym typeface="Symbol" panose="05050102010706020507" pitchFamily="18" charset="2"/>
              </a:rPr>
              <a:t>ecuacioens</a:t>
            </a:r>
            <a:r>
              <a:rPr lang="es-PA" dirty="0" smtClean="0">
                <a:sym typeface="Symbol" panose="05050102010706020507" pitchFamily="18" charset="2"/>
              </a:rPr>
              <a:t> obtenidas por, </a:t>
            </a:r>
            <a:r>
              <a:rPr lang="es-PA" dirty="0" err="1" smtClean="0">
                <a:sym typeface="Symbol" panose="05050102010706020507" pitchFamily="18" charset="2"/>
              </a:rPr>
              <a:t>dt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Tch</a:t>
            </a:r>
            <a:r>
              <a:rPr lang="es-PA" dirty="0" smtClean="0">
                <a:sym typeface="Symbol" panose="05050102010706020507" pitchFamily="18" charset="2"/>
              </a:rPr>
              <a:t>, I = |vi|/R y 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dv = VT siendo f0 = 1/(</a:t>
            </a:r>
            <a:r>
              <a:rPr lang="es-PA" dirty="0" err="1" smtClean="0">
                <a:sym typeface="Symbol" panose="05050102010706020507" pitchFamily="18" charset="2"/>
              </a:rPr>
              <a:t>Tch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Td</a:t>
            </a:r>
            <a:r>
              <a:rPr lang="es-PA" dirty="0" smtClean="0">
                <a:sym typeface="Symbol" panose="05050102010706020507" pitchFamily="18" charset="2"/>
              </a:rPr>
              <a:t>) se obtienen…-&gt;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434" y="182186"/>
            <a:ext cx="4465825" cy="32545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845" y="3679902"/>
            <a:ext cx="2188414" cy="29662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434" y="4894580"/>
            <a:ext cx="2232912" cy="73052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7434" y="5766945"/>
            <a:ext cx="1541593" cy="79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9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Generador de Diente de Sierra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 R = 90.9k, C = 2.2nF, f0 = </a:t>
            </a:r>
            <a:r>
              <a:rPr lang="es-PA" dirty="0" err="1" smtClean="0">
                <a:sym typeface="Symbol" panose="05050102010706020507" pitchFamily="18" charset="2"/>
              </a:rPr>
              <a:t>k|vi</a:t>
            </a:r>
            <a:r>
              <a:rPr lang="es-PA" dirty="0" smtClean="0">
                <a:sym typeface="Symbol" panose="05050102010706020507" pitchFamily="18" charset="2"/>
              </a:rPr>
              <a:t>|, k = 1kHz/V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Variando vi -10mV a -10V dará de 10Hz a 10kHz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Llamados también oscilador controlado por corriente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CCO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Tipicamente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ronan</a:t>
            </a:r>
            <a:r>
              <a:rPr lang="es-PA" dirty="0" smtClean="0">
                <a:sym typeface="Symbol" panose="05050102010706020507" pitchFamily="18" charset="2"/>
              </a:rPr>
              <a:t> de 16.3516Hz a 16.744kHz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Consideraciones Prácticas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Combinarlos con corriente de entrada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Bajo SR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offset de entrada no es tan crítico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frecuencia más alta de oscilación es la que involucra TD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Seleccionar R4 = (R2||R3) X (RC/TD – 1) hace f0 lineal a |Vi|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434" y="182186"/>
            <a:ext cx="4465825" cy="32545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845" y="3679902"/>
            <a:ext cx="2188414" cy="29662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434" y="3674444"/>
            <a:ext cx="2232912" cy="73052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7434" y="4546809"/>
            <a:ext cx="1541593" cy="79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9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Generador  de Forma de Onda Monolíticos o Generadores de Funciones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Requieren mínimo </a:t>
            </a:r>
            <a:r>
              <a:rPr lang="es-PA" dirty="0" err="1" smtClean="0">
                <a:sym typeface="Symbol" panose="05050102010706020507" pitchFamily="18" charset="2"/>
              </a:rPr>
              <a:t>compoentes</a:t>
            </a:r>
            <a:r>
              <a:rPr lang="es-PA" dirty="0" smtClean="0">
                <a:sym typeface="Symbol" panose="05050102010706020507" pitchFamily="18" charset="2"/>
              </a:rPr>
              <a:t> externos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Dos configuraciones (capacitor aterrizado o tipos de emisor acoplado)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VCO de capacitor aterrizado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basan en descargar el capacitor a tierra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Incialmente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carga el C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a </a:t>
            </a:r>
            <a:r>
              <a:rPr lang="es-PA" dirty="0" err="1" smtClean="0">
                <a:sym typeface="Symbol" panose="05050102010706020507" pitchFamily="18" charset="2"/>
              </a:rPr>
              <a:t>Ih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Cuando VTH llega a VTH cambia de sentido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</a:t>
            </a:r>
            <a:r>
              <a:rPr lang="es-PA" dirty="0" err="1" smtClean="0">
                <a:sym typeface="Symbol" panose="05050102010706020507" pitchFamily="18" charset="2"/>
              </a:rPr>
              <a:t>switch</a:t>
            </a:r>
            <a:r>
              <a:rPr lang="es-PA" dirty="0" smtClean="0">
                <a:sym typeface="Symbol" panose="05050102010706020507" pitchFamily="18" charset="2"/>
              </a:rPr>
              <a:t> entonces descarga el C hasta VTL con </a:t>
            </a:r>
            <a:r>
              <a:rPr lang="es-PA" dirty="0" err="1" smtClean="0">
                <a:sym typeface="Symbol" panose="05050102010706020507" pitchFamily="18" charset="2"/>
              </a:rPr>
              <a:t>Il</a:t>
            </a:r>
            <a:r>
              <a:rPr lang="es-PA" dirty="0" smtClean="0">
                <a:sym typeface="Symbol" panose="05050102010706020507" pitchFamily="18" charset="2"/>
              </a:rPr>
              <a:t> y el </a:t>
            </a:r>
            <a:r>
              <a:rPr lang="es-PA" dirty="0" err="1" smtClean="0">
                <a:sym typeface="Symbol" panose="05050102010706020507" pitchFamily="18" charset="2"/>
              </a:rPr>
              <a:t>switch</a:t>
            </a:r>
            <a:r>
              <a:rPr lang="es-PA" dirty="0" smtClean="0">
                <a:sym typeface="Symbol" panose="05050102010706020507" pitchFamily="18" charset="2"/>
              </a:rPr>
              <a:t> conmuta nuevamente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Ih</a:t>
            </a:r>
            <a:r>
              <a:rPr lang="es-PA" dirty="0" smtClean="0">
                <a:sym typeface="Symbol" panose="05050102010706020507" pitchFamily="18" charset="2"/>
              </a:rPr>
              <a:t> e </a:t>
            </a:r>
            <a:r>
              <a:rPr lang="es-PA" dirty="0" err="1" smtClean="0">
                <a:sym typeface="Symbol" panose="05050102010706020507" pitchFamily="18" charset="2"/>
              </a:rPr>
              <a:t>Il</a:t>
            </a:r>
            <a:r>
              <a:rPr lang="es-PA" dirty="0" smtClean="0">
                <a:sym typeface="Symbol" panose="05050102010706020507" pitchFamily="18" charset="2"/>
              </a:rPr>
              <a:t> son programables externamente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Mientras VTH sea en duración cercano a VTL será entonces parecida a un diente de sierra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610" y="2744128"/>
            <a:ext cx="3058755" cy="24969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965" y="2744128"/>
            <a:ext cx="2691149" cy="249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7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Generador  de Forma de Onda Monolíticos o Generadores de Funciones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ICL8038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magnitud la controla RA Y RB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Q1 Q2 y seguido Q3 manejan las corrientes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Ia</a:t>
            </a:r>
            <a:r>
              <a:rPr lang="es-PA" dirty="0" smtClean="0">
                <a:sym typeface="Symbol" panose="05050102010706020507" pitchFamily="18" charset="2"/>
              </a:rPr>
              <a:t> = vi/RA e </a:t>
            </a:r>
            <a:r>
              <a:rPr lang="es-PA" dirty="0" err="1" smtClean="0">
                <a:sym typeface="Symbol" panose="05050102010706020507" pitchFamily="18" charset="2"/>
              </a:rPr>
              <a:t>ib</a:t>
            </a:r>
            <a:r>
              <a:rPr lang="es-PA" dirty="0" smtClean="0">
                <a:sym typeface="Symbol" panose="05050102010706020507" pitchFamily="18" charset="2"/>
              </a:rPr>
              <a:t> = vi/RB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Schmitt </a:t>
            </a:r>
            <a:r>
              <a:rPr lang="es-PA" dirty="0" err="1" smtClean="0">
                <a:sym typeface="Symbol" panose="05050102010706020507" pitchFamily="18" charset="2"/>
              </a:rPr>
              <a:t>trigger</a:t>
            </a:r>
            <a:r>
              <a:rPr lang="es-PA" dirty="0" smtClean="0">
                <a:sym typeface="Symbol" panose="05050102010706020507" pitchFamily="18" charset="2"/>
              </a:rPr>
              <a:t> funciona como el 555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VTH = (2/3)VCC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VTL = (1/3)VCC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el FF de Q se satura, C empieza a cargar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CMP1 se dispara y borra el FF y activa Q7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IL = 2ib – </a:t>
            </a:r>
            <a:r>
              <a:rPr lang="es-PA" dirty="0" err="1" smtClean="0">
                <a:sym typeface="Symbol" panose="05050102010706020507" pitchFamily="18" charset="2"/>
              </a:rPr>
              <a:t>ia</a:t>
            </a:r>
            <a:r>
              <a:rPr lang="es-PA" dirty="0" smtClean="0">
                <a:sym typeface="Symbol" panose="05050102010706020507" pitchFamily="18" charset="2"/>
              </a:rPr>
              <a:t>, siendo 2ib &gt; </a:t>
            </a:r>
            <a:r>
              <a:rPr lang="es-PA" dirty="0" err="1" smtClean="0">
                <a:sym typeface="Symbol" panose="05050102010706020507" pitchFamily="18" charset="2"/>
              </a:rPr>
              <a:t>ia</a:t>
            </a:r>
            <a:r>
              <a:rPr lang="es-PA" dirty="0" smtClean="0">
                <a:sym typeface="Symbol" panose="05050102010706020507" pitchFamily="18" charset="2"/>
              </a:rPr>
              <a:t>, la corriente causa la descarga de 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VTL hace disparar el CMP2 y repite </a:t>
            </a:r>
            <a:r>
              <a:rPr lang="es-PA" dirty="0" err="1" smtClean="0">
                <a:sym typeface="Symbol" panose="05050102010706020507" pitchFamily="18" charset="2"/>
              </a:rPr>
              <a:t>elciclo</a:t>
            </a:r>
            <a:r>
              <a:rPr lang="es-PA" dirty="0" smtClean="0">
                <a:sym typeface="Symbol" panose="05050102010706020507" pitchFamily="18" charset="2"/>
              </a:rPr>
              <a:t> nuevamente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842" y="1771513"/>
            <a:ext cx="5067300" cy="35528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045" y="5348204"/>
            <a:ext cx="2658314" cy="62324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9045" y="6059339"/>
            <a:ext cx="2149545" cy="6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7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Generador  de Forma de Onda Monolíticos o Generadores de Funciones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ICL8038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RA = RB = R se logra una forma simétrica f0 = </a:t>
            </a:r>
            <a:r>
              <a:rPr lang="es-PA" dirty="0" err="1" smtClean="0">
                <a:sym typeface="Symbol" panose="05050102010706020507" pitchFamily="18" charset="2"/>
              </a:rPr>
              <a:t>kvi</a:t>
            </a:r>
            <a:r>
              <a:rPr lang="es-PA" dirty="0" smtClean="0">
                <a:sym typeface="Symbol" panose="05050102010706020507" pitchFamily="18" charset="2"/>
              </a:rPr>
              <a:t>, k = 1.5/</a:t>
            </a:r>
            <a:r>
              <a:rPr lang="es-PA" dirty="0" err="1" smtClean="0">
                <a:sym typeface="Symbol" panose="05050102010706020507" pitchFamily="18" charset="2"/>
              </a:rPr>
              <a:t>RCVcc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 la siguiente figura se ve como se generan las ondas del 8038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532873" y="2202192"/>
            <a:ext cx="3590962" cy="5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2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0056818" cy="1400530"/>
          </a:xfrm>
        </p:spPr>
        <p:txBody>
          <a:bodyPr/>
          <a:lstStyle/>
          <a:p>
            <a:r>
              <a:rPr lang="es-PA" dirty="0" smtClean="0"/>
              <a:t>Amplificador Operacional – Modelo 2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Relación gráfica de las ecuaciones anteriores del </a:t>
            </a:r>
            <a:r>
              <a:rPr lang="es-PA" dirty="0" err="1" smtClean="0"/>
              <a:t>Op-Amp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El voltaje de salida está definido por: V- &lt; </a:t>
            </a:r>
            <a:r>
              <a:rPr lang="es-PA" dirty="0" err="1" smtClean="0"/>
              <a:t>Vout</a:t>
            </a:r>
            <a:r>
              <a:rPr lang="es-PA" dirty="0" smtClean="0"/>
              <a:t> &lt; V+</a:t>
            </a:r>
          </a:p>
          <a:p>
            <a:r>
              <a:rPr lang="es-PA" dirty="0" smtClean="0"/>
              <a:t>K</a:t>
            </a:r>
            <a:r>
              <a:rPr lang="es-PA" dirty="0" smtClean="0">
                <a:sym typeface="Symbol" panose="05050102010706020507" pitchFamily="18" charset="2"/>
              </a:rPr>
              <a:t> .  Debido a que 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= 0 y 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vn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Rin .  Debido a que </a:t>
            </a:r>
            <a:r>
              <a:rPr lang="es-PA" dirty="0" err="1" smtClean="0">
                <a:sym typeface="Symbol" panose="05050102010706020507" pitchFamily="18" charset="2"/>
              </a:rPr>
              <a:t>ip</a:t>
            </a:r>
            <a:r>
              <a:rPr lang="es-PA" dirty="0" smtClean="0">
                <a:sym typeface="Symbol" panose="05050102010706020507" pitchFamily="18" charset="2"/>
              </a:rPr>
              <a:t> = -in = 0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Rout</a:t>
            </a:r>
            <a:r>
              <a:rPr lang="es-PA" dirty="0" smtClean="0">
                <a:sym typeface="Symbol" panose="05050102010706020507" pitchFamily="18" charset="2"/>
              </a:rPr>
              <a:t> = 0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858" y="1853248"/>
            <a:ext cx="4397015" cy="250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2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Básicas del 8038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configuración básica vi es derivado de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por medio de R1 y R2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Vi = (1/5)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Podemos lograr frecuencias desde 0.001Hz a 1MHz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simetría </a:t>
            </a:r>
            <a:r>
              <a:rPr lang="es-PA" dirty="0" err="1" smtClean="0">
                <a:sym typeface="Symbol" panose="05050102010706020507" pitchFamily="18" charset="2"/>
              </a:rPr>
              <a:t>perfeta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il</a:t>
            </a:r>
            <a:r>
              <a:rPr lang="es-PA" dirty="0" smtClean="0">
                <a:sym typeface="Symbol" panose="05050102010706020507" pitchFamily="18" charset="2"/>
              </a:rPr>
              <a:t> vs </a:t>
            </a:r>
            <a:r>
              <a:rPr lang="es-PA" dirty="0" err="1" smtClean="0">
                <a:sym typeface="Symbol" panose="05050102010706020507" pitchFamily="18" charset="2"/>
              </a:rPr>
              <a:t>ih</a:t>
            </a:r>
            <a:r>
              <a:rPr lang="es-PA" dirty="0" smtClean="0">
                <a:sym typeface="Symbol" panose="05050102010706020507" pitchFamily="18" charset="2"/>
              </a:rPr>
              <a:t> tienen que estar de 2:1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Conectando un </a:t>
            </a:r>
            <a:r>
              <a:rPr lang="es-PA" dirty="0" err="1" smtClean="0">
                <a:sym typeface="Symbol" panose="05050102010706020507" pitchFamily="18" charset="2"/>
              </a:rPr>
              <a:t>Pot</a:t>
            </a:r>
            <a:r>
              <a:rPr lang="es-PA" dirty="0" smtClean="0">
                <a:sym typeface="Symbol" panose="05050102010706020507" pitchFamily="18" charset="2"/>
              </a:rPr>
              <a:t> en los pines 11 y 12 hace reducir el THD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picos de onda triangular y seno son 0.333Vcc y 0.22Vcc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ondas las tres están centradas a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/2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Fuentes independientes hacen el 8038 simétrico a tierra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855" y="2248777"/>
            <a:ext cx="2205757" cy="5798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273" y="3710461"/>
            <a:ext cx="2544986" cy="293566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255" y="2287685"/>
            <a:ext cx="2658314" cy="62324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569" y="2287685"/>
            <a:ext cx="2149545" cy="6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3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Básicas del 8038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Asumiendo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= 15V en el circuito especifique los componentes para f0 a 10kHz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asumimos </a:t>
            </a:r>
            <a:r>
              <a:rPr lang="es-PA" dirty="0" err="1" smtClean="0">
                <a:sym typeface="Symbol" panose="05050102010706020507" pitchFamily="18" charset="2"/>
              </a:rPr>
              <a:t>ia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ib</a:t>
            </a:r>
            <a:r>
              <a:rPr lang="es-PA" dirty="0" smtClean="0">
                <a:sym typeface="Symbol" panose="05050102010706020507" pitchFamily="18" charset="2"/>
              </a:rPr>
              <a:t> = 100uA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Vi = (1/5)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= 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 = (15/5)/0.1 = 30k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 = 0.3/(10kHz * 30kOhm) = 1nF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Rp</a:t>
            </a:r>
            <a:r>
              <a:rPr lang="es-PA" dirty="0" smtClean="0">
                <a:sym typeface="Symbol" panose="05050102010706020507" pitchFamily="18" charset="2"/>
              </a:rPr>
              <a:t> = 10k, </a:t>
            </a:r>
            <a:r>
              <a:rPr lang="es-PA" dirty="0" err="1" smtClean="0">
                <a:sym typeface="Symbol" panose="05050102010706020507" pitchFamily="18" charset="2"/>
              </a:rPr>
              <a:t>Rsym</a:t>
            </a:r>
            <a:r>
              <a:rPr lang="es-PA" dirty="0" smtClean="0">
                <a:sym typeface="Symbol" panose="05050102010706020507" pitchFamily="18" charset="2"/>
              </a:rPr>
              <a:t> = 5k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Recalculamos R como 30 – 5/2 = 27.5k (usar 27.4k)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273" y="331002"/>
            <a:ext cx="2205757" cy="5798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657" y="2694519"/>
            <a:ext cx="2544986" cy="293566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959" y="1041147"/>
            <a:ext cx="2658314" cy="62324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6378" y="1055336"/>
            <a:ext cx="2149545" cy="6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5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VCOs</a:t>
            </a:r>
            <a:r>
              <a:rPr lang="es-PA" dirty="0" smtClean="0">
                <a:sym typeface="Symbol" panose="05050102010706020507" pitchFamily="18" charset="2"/>
              </a:rPr>
              <a:t> de Emisor Acoplado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Tienen un par Darlington acoplado y anclados por D1 y D2 los voltajes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Conducen cierto tiempo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Tienen un comportamiento como el de un FF pero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formas de onda alternadas de C son controladas por </a:t>
            </a:r>
            <a:r>
              <a:rPr lang="es-PA" dirty="0" err="1" smtClean="0">
                <a:sym typeface="Symbol" panose="05050102010706020507" pitchFamily="18" charset="2"/>
              </a:rPr>
              <a:t>Ii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Noar</a:t>
            </a:r>
            <a:r>
              <a:rPr lang="es-PA" dirty="0" smtClean="0">
                <a:sym typeface="Symbol" panose="05050102010706020507" pitchFamily="18" charset="2"/>
              </a:rPr>
              <a:t> que las ondas de los emisores son una vs otra a un retardo igual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Ventajas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Simple y simétrico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Automaticamente</a:t>
            </a:r>
            <a:r>
              <a:rPr lang="es-PA" dirty="0" smtClean="0">
                <a:sym typeface="Symbol" panose="05050102010706020507" pitchFamily="18" charset="2"/>
              </a:rPr>
              <a:t> coordina su frecuencia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No satura los </a:t>
            </a:r>
            <a:r>
              <a:rPr lang="es-PA" dirty="0" err="1" smtClean="0">
                <a:sym typeface="Symbol" panose="05050102010706020507" pitchFamily="18" charset="2"/>
              </a:rPr>
              <a:t>BJTs</a:t>
            </a:r>
            <a:r>
              <a:rPr lang="es-PA" dirty="0" smtClean="0">
                <a:sym typeface="Symbol" panose="05050102010706020507" pitchFamily="18" charset="2"/>
              </a:rPr>
              <a:t> a alta frecuencia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783" y="446048"/>
            <a:ext cx="2584476" cy="31352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382" y="3947531"/>
            <a:ext cx="2847878" cy="269859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41" y="4374646"/>
            <a:ext cx="1528681" cy="91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1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Generador de </a:t>
            </a:r>
            <a:r>
              <a:rPr lang="es-PA" dirty="0" err="1" smtClean="0">
                <a:sym typeface="Symbol" panose="05050102010706020507" pitchFamily="18" charset="2"/>
              </a:rPr>
              <a:t>Funcions</a:t>
            </a:r>
            <a:r>
              <a:rPr lang="es-PA" dirty="0" smtClean="0">
                <a:sym typeface="Symbol" panose="05050102010706020507" pitchFamily="18" charset="2"/>
              </a:rPr>
              <a:t> XR2206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Utiliza un CCO para generar onda triangular y cuadrada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la configuración básica simplemente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= 0.01Hz hasta 1MHz con THD = 0.5%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amplitud de la señal esta dada por el pin 3 (60mV / </a:t>
            </a:r>
            <a:r>
              <a:rPr lang="es-PA" dirty="0" err="1" smtClean="0">
                <a:sym typeface="Symbol" panose="05050102010706020507" pitchFamily="18" charset="2"/>
              </a:rPr>
              <a:t>kOhm</a:t>
            </a:r>
            <a:r>
              <a:rPr lang="es-PA" dirty="0" smtClean="0">
                <a:sym typeface="Symbol" panose="05050102010706020507" pitchFamily="18" charset="2"/>
              </a:rPr>
              <a:t> de R3)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amplitud pico de la onda seno s [25 + (5.1|| 5.1)]* 60mV = 1.65V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 otra configuración muestra como operar en tiempos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R1 y R2 controlan los tiempos a f1 = 1/R1C y f2 = 1/R2C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conocen como marca y espacio (frecuencias)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FSK son utilizados en circuitos de </a:t>
            </a:r>
            <a:r>
              <a:rPr lang="es-PA" dirty="0" err="1" smtClean="0">
                <a:sym typeface="Symbol" panose="05050102010706020507" pitchFamily="18" charset="2"/>
              </a:rPr>
              <a:t>telecom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913" y="389305"/>
            <a:ext cx="4426346" cy="26428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586" y="2195622"/>
            <a:ext cx="984688" cy="62877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913" y="4031983"/>
            <a:ext cx="4242800" cy="26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2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Acepta conversiones de voltaje a frecuencia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k sigue siendo f0 = </a:t>
            </a:r>
            <a:r>
              <a:rPr lang="es-PA" dirty="0" err="1" smtClean="0">
                <a:sym typeface="Symbol" panose="05050102010706020507" pitchFamily="18" charset="2"/>
              </a:rPr>
              <a:t>kvi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Un tren de pulsos puede ser analizado mejor que una señal de voltaje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 VFC con un contador puede ser asociado a un voltímetro digital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Ventajas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Ampli</a:t>
            </a:r>
            <a:r>
              <a:rPr lang="es-PA" dirty="0" smtClean="0">
                <a:sym typeface="Symbol" panose="05050102010706020507" pitchFamily="18" charset="2"/>
              </a:rPr>
              <a:t> rango dinámico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Operan en alta s frecuencias (kHz o mayor)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Bajo error de linealidad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Alta escalabilidad y factor de precisión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VFCs</a:t>
            </a:r>
            <a:r>
              <a:rPr lang="es-PA" dirty="0" smtClean="0">
                <a:sym typeface="Symbol" panose="05050102010706020507" pitchFamily="18" charset="2"/>
              </a:rPr>
              <a:t> pueden ser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Multivibradores de amplio barrido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Balanceadores de cargas</a:t>
            </a:r>
          </a:p>
        </p:txBody>
      </p:sp>
    </p:spTree>
    <p:extLst>
      <p:ext uri="{BB962C8B-B14F-4D97-AF65-F5344CB8AC3E}">
        <p14:creationId xmlns:p14="http://schemas.microsoft.com/office/powerpoint/2010/main" val="359499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Asociados como </a:t>
            </a:r>
            <a:r>
              <a:rPr lang="es-PA" dirty="0" err="1" smtClean="0">
                <a:sym typeface="Symbol" panose="05050102010706020507" pitchFamily="18" charset="2"/>
              </a:rPr>
              <a:t>multivibradors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astables</a:t>
            </a:r>
            <a:r>
              <a:rPr lang="es-PA" dirty="0" smtClean="0">
                <a:sym typeface="Symbol" panose="05050102010706020507" pitchFamily="18" charset="2"/>
              </a:rPr>
              <a:t> (VFC)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 producto popular es el AD537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VFC (Convertidor de Voltaje a Frecuencia)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Incluye una referencia de precisión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f0 = 1/(10RC)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VT es proporcional a la temperatura (1mV/K)*T… VT = 298.2mV a 25°C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F0 = 1/(RC*10^4 K)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R = 10k, C = 1nF la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es 10Hz/K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283" y="949737"/>
            <a:ext cx="50863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4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 El </a:t>
            </a:r>
            <a:r>
              <a:rPr lang="es-PA" dirty="0" err="1" smtClean="0">
                <a:sym typeface="Symbol" panose="05050102010706020507" pitchFamily="18" charset="2"/>
              </a:rPr>
              <a:t>cirucito</a:t>
            </a:r>
            <a:r>
              <a:rPr lang="es-PA" dirty="0" smtClean="0">
                <a:sym typeface="Symbol" panose="05050102010706020507" pitchFamily="18" charset="2"/>
              </a:rPr>
              <a:t> es un convertidor de °C-</a:t>
            </a:r>
            <a:r>
              <a:rPr lang="es-PA" dirty="0" err="1" smtClean="0">
                <a:sym typeface="Symbol" panose="05050102010706020507" pitchFamily="18" charset="2"/>
              </a:rPr>
              <a:t>freq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con 10Hz/°C.  Especificar la calibración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 = 0°C = 273.2K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VT = 1mV/K * T = 0.2732V f0 =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R3 debe ver una caída cada 0.2732V.  0.2732/R3 = (1 – 0.2732)/R2, R2 = 2.563R3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10Hz/°C queremos 10 ) 1/(10^4RC)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 = R1 + R2||R3.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C = 3.9nF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R = 2.564, R3 = 2.74k, R2 = 2.66*2.74 = 7.29k  (6.34k en serie con 2k </a:t>
            </a:r>
            <a:r>
              <a:rPr lang="es-PA" dirty="0" err="1" smtClean="0">
                <a:sym typeface="Symbol" panose="05050102010706020507" pitchFamily="18" charset="2"/>
              </a:rPr>
              <a:t>pot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R1 = 2.564 – (2.74||7.29) = 573 (usar 324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 en serie con un </a:t>
            </a:r>
            <a:r>
              <a:rPr lang="es-PA" dirty="0" err="1" smtClean="0">
                <a:sym typeface="Symbol" panose="05050102010706020507" pitchFamily="18" charset="2"/>
              </a:rPr>
              <a:t>pot</a:t>
            </a:r>
            <a:r>
              <a:rPr lang="es-PA" dirty="0" smtClean="0">
                <a:sym typeface="Symbol" panose="05050102010706020507" pitchFamily="18" charset="2"/>
              </a:rPr>
              <a:t> de 500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calibrar debe ajustar R2 desde f0 = 0Hz a 0°C y lograr f0 = 1kHz a 100°C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b="3050"/>
          <a:stretch/>
        </p:blipFill>
        <p:spPr>
          <a:xfrm>
            <a:off x="6646127" y="46581"/>
            <a:ext cx="5469435" cy="345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1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También podemos </a:t>
            </a:r>
            <a:r>
              <a:rPr lang="es-PA" dirty="0" err="1" smtClean="0">
                <a:sym typeface="Symbol" panose="05050102010706020507" pitchFamily="18" charset="2"/>
              </a:rPr>
              <a:t>utilziarlos</a:t>
            </a:r>
            <a:r>
              <a:rPr lang="es-PA" dirty="0" smtClean="0">
                <a:sym typeface="Symbol" panose="05050102010706020507" pitchFamily="18" charset="2"/>
              </a:rPr>
              <a:t> para transmitir data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ejemplo modulación de corriente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Q2 está off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1.2mA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Q2 está 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5.3mA es el resultado de 1.2 + [5 – VEB3 – VCE2]/</a:t>
            </a:r>
            <a:r>
              <a:rPr lang="es-PA" dirty="0" err="1" smtClean="0">
                <a:sym typeface="Symbol" panose="05050102010706020507" pitchFamily="18" charset="2"/>
              </a:rPr>
              <a:t>Rp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b="3050"/>
          <a:stretch/>
        </p:blipFill>
        <p:spPr>
          <a:xfrm>
            <a:off x="7052295" y="161116"/>
            <a:ext cx="5040964" cy="318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2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VFC Balanceadores de Carga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 una carga que suple al C con carga continua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Proporcional al voltaje de entrada Vi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Proporciona también descarga de f0 fuera del 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= </a:t>
            </a:r>
            <a:r>
              <a:rPr lang="es-PA" dirty="0" err="1" smtClean="0">
                <a:sym typeface="Symbol" panose="05050102010706020507" pitchFamily="18" charset="2"/>
              </a:rPr>
              <a:t>kVi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OA convierte el Vi a corriente por medio de i1 = vi/R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valor de R casi siempre se </a:t>
            </a:r>
            <a:r>
              <a:rPr lang="es-PA" dirty="0" err="1" smtClean="0">
                <a:sym typeface="Symbol" panose="05050102010706020507" pitchFamily="18" charset="2"/>
              </a:rPr>
              <a:t>escoje</a:t>
            </a:r>
            <a:r>
              <a:rPr lang="es-PA" dirty="0" smtClean="0">
                <a:sym typeface="Symbol" panose="05050102010706020507" pitchFamily="18" charset="2"/>
              </a:rPr>
              <a:t> a </a:t>
            </a:r>
            <a:r>
              <a:rPr lang="es-PA" dirty="0" err="1" smtClean="0">
                <a:sym typeface="Symbol" panose="05050102010706020507" pitchFamily="18" charset="2"/>
              </a:rPr>
              <a:t>Ii</a:t>
            </a:r>
            <a:r>
              <a:rPr lang="es-PA" dirty="0" smtClean="0">
                <a:sym typeface="Symbol" panose="05050102010706020507" pitchFamily="18" charset="2"/>
              </a:rPr>
              <a:t> &lt; 1mA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SW abierto la corriente fluye a través de C1 y hace rampa descendente.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Al llegar a 0 el comparador se dispara y hace un pulso preciso que dura el intervalo que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Th esta ajustado por C.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759" y="345686"/>
            <a:ext cx="51435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9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VFC Balanceadores de Carga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simplicidad se usa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cerrar el SW hace que la corriente sea 1ma – </a:t>
            </a:r>
            <a:r>
              <a:rPr lang="es-PA" dirty="0" err="1" smtClean="0">
                <a:sym typeface="Symbol" panose="05050102010706020507" pitchFamily="18" charset="2"/>
              </a:rPr>
              <a:t>Ii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Fluye fuera del capacitor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rampa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es entonces                      y el ciclo de trabajo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C1 no influye en el </a:t>
            </a:r>
            <a:r>
              <a:rPr lang="es-PA" dirty="0" err="1" smtClean="0">
                <a:sym typeface="Symbol" panose="05050102010706020507" pitchFamily="18" charset="2"/>
              </a:rPr>
              <a:t>funcioanmiento</a:t>
            </a:r>
            <a:r>
              <a:rPr lang="es-PA" dirty="0" smtClean="0">
                <a:sym typeface="Symbol" panose="05050102010706020507" pitchFamily="18" charset="2"/>
              </a:rPr>
              <a:t> del circuito sin embargo recomiendan Dv1 = 2.5V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759" y="345686"/>
            <a:ext cx="5143500" cy="36576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857" y="2178824"/>
            <a:ext cx="1647166" cy="7197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425" y="3898435"/>
            <a:ext cx="3575275" cy="3613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986" y="4259766"/>
            <a:ext cx="1198291" cy="5083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2936" y="4349248"/>
            <a:ext cx="1981199" cy="52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1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0056818" cy="1400530"/>
          </a:xfrm>
        </p:spPr>
        <p:txBody>
          <a:bodyPr/>
          <a:lstStyle/>
          <a:p>
            <a:r>
              <a:rPr lang="es-PA" dirty="0" smtClean="0"/>
              <a:t>Amplificador Operacional - Resumen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Un circuito modelado del amplificador es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Para el amplificador </a:t>
            </a:r>
            <a:r>
              <a:rPr lang="es-PA" dirty="0" err="1" smtClean="0"/>
              <a:t>operacioan</a:t>
            </a:r>
            <a:r>
              <a:rPr lang="es-PA" dirty="0" smtClean="0"/>
              <a:t> ideal tenemos</a:t>
            </a:r>
          </a:p>
          <a:p>
            <a:r>
              <a:rPr lang="es-PA" dirty="0" smtClean="0"/>
              <a:t>K es infinito porque </a:t>
            </a:r>
            <a:r>
              <a:rPr lang="es-PA" dirty="0" err="1" smtClean="0"/>
              <a:t>vin</a:t>
            </a:r>
            <a:r>
              <a:rPr lang="es-PA" dirty="0" smtClean="0"/>
              <a:t> = 0 y </a:t>
            </a:r>
            <a:r>
              <a:rPr lang="es-PA" dirty="0" err="1" smtClean="0"/>
              <a:t>vp</a:t>
            </a:r>
            <a:r>
              <a:rPr lang="es-PA" dirty="0" smtClean="0"/>
              <a:t> = </a:t>
            </a:r>
            <a:r>
              <a:rPr lang="es-PA" dirty="0" err="1" smtClean="0"/>
              <a:t>vn</a:t>
            </a:r>
            <a:endParaRPr lang="es-PA" dirty="0" smtClean="0"/>
          </a:p>
          <a:p>
            <a:r>
              <a:rPr lang="es-PA" dirty="0" smtClean="0"/>
              <a:t>Rin es infinito porque </a:t>
            </a:r>
            <a:r>
              <a:rPr lang="es-PA" dirty="0" err="1" smtClean="0"/>
              <a:t>ip</a:t>
            </a:r>
            <a:r>
              <a:rPr lang="es-PA" dirty="0" smtClean="0"/>
              <a:t> = -in = 0</a:t>
            </a:r>
          </a:p>
          <a:p>
            <a:r>
              <a:rPr lang="es-PA" dirty="0" err="1" smtClean="0"/>
              <a:t>Rout</a:t>
            </a:r>
            <a:r>
              <a:rPr lang="es-PA" dirty="0" smtClean="0"/>
              <a:t> = 0.  Idealmente puede proveer infinita potencia a la salida</a:t>
            </a:r>
          </a:p>
          <a:p>
            <a:r>
              <a:rPr lang="es-PA" dirty="0" smtClean="0"/>
              <a:t>V- &lt; </a:t>
            </a:r>
            <a:r>
              <a:rPr lang="es-PA" dirty="0" err="1" smtClean="0"/>
              <a:t>vout</a:t>
            </a:r>
            <a:r>
              <a:rPr lang="es-PA" dirty="0" smtClean="0"/>
              <a:t> &lt; V+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366" y="1229360"/>
            <a:ext cx="4498010" cy="181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7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VFC Balanceadores de Carga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 la entrada es de 10V a escala completa de salida de 100kHz.  Especificar los componentes para ajuste de escala completa y offset </a:t>
            </a:r>
            <a:r>
              <a:rPr lang="es-PA" dirty="0" err="1" smtClean="0">
                <a:sym typeface="Symbol" panose="05050102010706020507" pitchFamily="18" charset="2"/>
              </a:rPr>
              <a:t>null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Siendo T = 1/10^5 = 10us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 es = 25%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TH = D*T = 2.5us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 = 2.5*10^6 * 10^-3/7.5 = 333pF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  = 10/(7.5*330pF*10^5Hz) = 40.4k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dv1 = 2.5V, C1 = (10^-3*2.5*10^-6)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offset </a:t>
            </a:r>
            <a:r>
              <a:rPr lang="es-PA" dirty="0" err="1" smtClean="0">
                <a:sym typeface="Symbol" panose="05050102010706020507" pitchFamily="18" charset="2"/>
              </a:rPr>
              <a:t>null</a:t>
            </a:r>
            <a:r>
              <a:rPr lang="es-PA" dirty="0" smtClean="0">
                <a:sym typeface="Symbol" panose="05050102010706020507" pitchFamily="18" charset="2"/>
              </a:rPr>
              <a:t> RA = 62ohm RB = 150k </a:t>
            </a:r>
            <a:r>
              <a:rPr lang="es-PA" dirty="0" err="1">
                <a:sym typeface="Symbol" panose="05050102010706020507" pitchFamily="18" charset="2"/>
              </a:rPr>
              <a:t>R</a:t>
            </a:r>
            <a:r>
              <a:rPr lang="es-PA" dirty="0" err="1" smtClean="0">
                <a:sym typeface="Symbol" panose="05050102010706020507" pitchFamily="18" charset="2"/>
              </a:rPr>
              <a:t>c</a:t>
            </a:r>
            <a:r>
              <a:rPr lang="es-PA" dirty="0" smtClean="0">
                <a:sym typeface="Symbol" panose="05050102010706020507" pitchFamily="18" charset="2"/>
              </a:rPr>
              <a:t> = 100k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debe hacer calibración igual a el ejemplo anterior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93" y="3055516"/>
            <a:ext cx="4876800" cy="346794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989" y="1118946"/>
            <a:ext cx="1198291" cy="5083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7670" y="1144803"/>
            <a:ext cx="1981199" cy="52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4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Conversión de Voltaje a Frecuencia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Operación inversa donde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kfi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K es la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en V/Hz (por ejemplo tacómetros)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volver a configurar un VFC como FVC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Derivando la salida del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circuito está en función de como opera el integrador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relación de fi y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es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valor de C es determinado a un valor de D = 25%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rizo máximo es de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circuito está gobernado por la constante de tiempo tau = RC1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r="29516"/>
          <a:stretch/>
        </p:blipFill>
        <p:spPr>
          <a:xfrm>
            <a:off x="8422555" y="79942"/>
            <a:ext cx="3464645" cy="34276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706" y="3451231"/>
            <a:ext cx="2005494" cy="34067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119" y="4345374"/>
            <a:ext cx="2660999" cy="3381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574" y="4345373"/>
            <a:ext cx="1253695" cy="39106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9470" y="5221521"/>
            <a:ext cx="2287947" cy="35408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6980" y="5174726"/>
            <a:ext cx="14382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</a:t>
            </a:r>
            <a:r>
              <a:rPr lang="es-PA" dirty="0" err="1" smtClean="0">
                <a:sym typeface="Symbol" panose="05050102010706020507" pitchFamily="18" charset="2"/>
              </a:rPr>
              <a:t>oberva</a:t>
            </a:r>
            <a:r>
              <a:rPr lang="es-PA" dirty="0" smtClean="0">
                <a:sym typeface="Symbol" panose="05050102010706020507" pitchFamily="18" charset="2"/>
              </a:rPr>
              <a:t> como convertir por </a:t>
            </a:r>
            <a:r>
              <a:rPr lang="es-PA" dirty="0" err="1" smtClean="0">
                <a:sym typeface="Symbol" panose="05050102010706020507" pitchFamily="18" charset="2"/>
              </a:rPr>
              <a:t>optoacoplamiento</a:t>
            </a:r>
            <a:r>
              <a:rPr lang="es-PA" dirty="0" smtClean="0">
                <a:sym typeface="Symbol" panose="05050102010706020507" pitchFamily="18" charset="2"/>
              </a:rPr>
              <a:t> de VF-FV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Este circuito se utiliza en aplicaciones de acople por medio de fibra óptica o transformadores de pulso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414" y="3330238"/>
            <a:ext cx="7076324" cy="22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4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 smtClean="0"/>
              <a:t>6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33424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0056818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Un amplificador operacional tiene una ganancia de K = 10 000.</a:t>
            </a:r>
          </a:p>
          <a:p>
            <a:r>
              <a:rPr lang="es-PA" dirty="0" smtClean="0"/>
              <a:t>El voltaje de suministro es de V+ = 20V y V- = -10V</a:t>
            </a:r>
          </a:p>
          <a:p>
            <a:r>
              <a:rPr lang="es-PA" dirty="0" smtClean="0"/>
              <a:t>Determine el voltaje de salida si la diferencia de voltajes es (</a:t>
            </a:r>
            <a:r>
              <a:rPr lang="es-PA" dirty="0" err="1" smtClean="0"/>
              <a:t>vp</a:t>
            </a:r>
            <a:r>
              <a:rPr lang="es-PA" dirty="0" smtClean="0"/>
              <a:t> – </a:t>
            </a:r>
            <a:r>
              <a:rPr lang="es-PA" dirty="0" err="1" smtClean="0"/>
              <a:t>vn</a:t>
            </a:r>
            <a:r>
              <a:rPr lang="es-PA" dirty="0" smtClean="0"/>
              <a:t>):</a:t>
            </a:r>
          </a:p>
          <a:p>
            <a:pPr lvl="1"/>
            <a:r>
              <a:rPr lang="es-PA" dirty="0" smtClean="0"/>
              <a:t>1mV</a:t>
            </a:r>
          </a:p>
          <a:p>
            <a:pPr lvl="1"/>
            <a:r>
              <a:rPr lang="es-PA" dirty="0" smtClean="0"/>
              <a:t>2mV</a:t>
            </a:r>
          </a:p>
          <a:p>
            <a:pPr lvl="1"/>
            <a:r>
              <a:rPr lang="es-PA" dirty="0" smtClean="0"/>
              <a:t>4mV</a:t>
            </a:r>
          </a:p>
          <a:p>
            <a:pPr lvl="1"/>
            <a:r>
              <a:rPr lang="es-PA" dirty="0" smtClean="0"/>
              <a:t>-0.2mV</a:t>
            </a:r>
          </a:p>
          <a:p>
            <a:pPr lvl="1"/>
            <a:r>
              <a:rPr lang="es-PA" dirty="0" smtClean="0"/>
              <a:t>-2mV</a:t>
            </a:r>
          </a:p>
        </p:txBody>
      </p:sp>
    </p:spTree>
    <p:extLst>
      <p:ext uri="{BB962C8B-B14F-4D97-AF65-F5344CB8AC3E}">
        <p14:creationId xmlns:p14="http://schemas.microsoft.com/office/powerpoint/2010/main" val="47428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Disponibilidad Comercial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Generalmente implementados por </a:t>
            </a:r>
            <a:r>
              <a:rPr lang="es-PA" dirty="0" err="1" smtClean="0"/>
              <a:t>DIPs</a:t>
            </a:r>
            <a:endParaRPr lang="es-PA" dirty="0" smtClean="0"/>
          </a:p>
          <a:p>
            <a:r>
              <a:rPr lang="es-PA" dirty="0" smtClean="0"/>
              <a:t>El más famoso = 741</a:t>
            </a:r>
          </a:p>
          <a:p>
            <a:pPr lvl="1"/>
            <a:r>
              <a:rPr lang="es-PA" dirty="0" smtClean="0"/>
              <a:t>DIP-8</a:t>
            </a:r>
            <a:endParaRPr lang="es-PA" dirty="0"/>
          </a:p>
          <a:p>
            <a:r>
              <a:rPr lang="es-PA" dirty="0" smtClean="0"/>
              <a:t>La figura de la derecha es la vista superior</a:t>
            </a:r>
          </a:p>
          <a:p>
            <a:r>
              <a:rPr lang="es-PA" dirty="0" smtClean="0"/>
              <a:t>Orientación determinada por la muesca </a:t>
            </a:r>
          </a:p>
          <a:p>
            <a:r>
              <a:rPr lang="es-PA" dirty="0" smtClean="0"/>
              <a:t>El pin 1 a veces tiene un círculo</a:t>
            </a:r>
          </a:p>
          <a:p>
            <a:r>
              <a:rPr lang="es-PA" dirty="0" smtClean="0"/>
              <a:t>Pines inversor y no inversor, 1 y 2</a:t>
            </a:r>
          </a:p>
          <a:p>
            <a:r>
              <a:rPr lang="es-PA" dirty="0" smtClean="0"/>
              <a:t>Salida, pin 6</a:t>
            </a:r>
          </a:p>
          <a:p>
            <a:r>
              <a:rPr lang="es-PA" dirty="0" err="1" smtClean="0"/>
              <a:t>Vcc</a:t>
            </a:r>
            <a:r>
              <a:rPr lang="es-PA" dirty="0" smtClean="0"/>
              <a:t>+ y </a:t>
            </a:r>
            <a:r>
              <a:rPr lang="es-PA" dirty="0" err="1" smtClean="0"/>
              <a:t>Vcc</a:t>
            </a:r>
            <a:r>
              <a:rPr lang="es-PA" dirty="0" smtClean="0"/>
              <a:t>- son dados en la figura en los pines 4 y 7, bebe ser menores a 15V</a:t>
            </a:r>
          </a:p>
          <a:p>
            <a:r>
              <a:rPr lang="es-PA" dirty="0" smtClean="0"/>
              <a:t>No usaremos los pines Offset </a:t>
            </a:r>
            <a:r>
              <a:rPr lang="es-PA" dirty="0" err="1" smtClean="0"/>
              <a:t>Null</a:t>
            </a:r>
            <a:r>
              <a:rPr lang="es-PA" dirty="0" smtClean="0"/>
              <a:t> 1 y 2, ni NC.  Pines 1, 5 y 8</a:t>
            </a:r>
          </a:p>
          <a:p>
            <a:pPr lvl="1"/>
            <a:r>
              <a:rPr lang="es-PA" dirty="0" smtClean="0"/>
              <a:t>Offset </a:t>
            </a:r>
            <a:r>
              <a:rPr lang="es-PA" dirty="0" err="1" smtClean="0"/>
              <a:t>null</a:t>
            </a:r>
            <a:r>
              <a:rPr lang="es-PA" dirty="0" smtClean="0"/>
              <a:t> se utiliza para mejorar el desempeño del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0" y="1502229"/>
            <a:ext cx="3390900" cy="1066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771" y="2902759"/>
            <a:ext cx="4407758" cy="210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Disponibilidad Comercial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Usualmente tienen esta descripción pero se recomienda ver siempre la hoja de datos</a:t>
            </a:r>
          </a:p>
          <a:p>
            <a:r>
              <a:rPr lang="es-PA" dirty="0" smtClean="0"/>
              <a:t>Algunos integrados traen más de un operacional</a:t>
            </a:r>
          </a:p>
          <a:p>
            <a:pPr lvl="1"/>
            <a:r>
              <a:rPr lang="es-PA" dirty="0" smtClean="0"/>
              <a:t>Dual </a:t>
            </a:r>
            <a:r>
              <a:rPr lang="es-PA" dirty="0" err="1" smtClean="0"/>
              <a:t>package</a:t>
            </a:r>
            <a:r>
              <a:rPr lang="es-PA" dirty="0" smtClean="0"/>
              <a:t> (dos operacionales)</a:t>
            </a:r>
          </a:p>
          <a:p>
            <a:pPr lvl="1"/>
            <a:r>
              <a:rPr lang="es-PA" dirty="0" err="1" smtClean="0"/>
              <a:t>Quad</a:t>
            </a:r>
            <a:r>
              <a:rPr lang="es-PA" dirty="0" smtClean="0"/>
              <a:t> </a:t>
            </a:r>
            <a:r>
              <a:rPr lang="es-PA" dirty="0" err="1" smtClean="0"/>
              <a:t>package</a:t>
            </a:r>
            <a:r>
              <a:rPr lang="es-PA" dirty="0" smtClean="0"/>
              <a:t> (4 operacionales)</a:t>
            </a:r>
          </a:p>
          <a:p>
            <a:r>
              <a:rPr lang="es-PA" dirty="0" smtClean="0"/>
              <a:t>La fuente del OP282 es la misma para los dos operacionales</a:t>
            </a:r>
          </a:p>
          <a:p>
            <a:r>
              <a:rPr lang="es-PA" dirty="0" smtClean="0"/>
              <a:t>VOS TRIM en el OP27 hacen la misma operación del offset </a:t>
            </a:r>
            <a:r>
              <a:rPr lang="es-PA" dirty="0" err="1" smtClean="0"/>
              <a:t>null</a:t>
            </a:r>
            <a:r>
              <a:rPr lang="es-PA" dirty="0" smtClean="0"/>
              <a:t> en el 741</a:t>
            </a:r>
          </a:p>
          <a:p>
            <a:r>
              <a:rPr lang="es-PA" dirty="0" smtClean="0"/>
              <a:t>Ejemplo OP27			Ejemplo OP282			NOTA: Siempre ver el </a:t>
            </a:r>
            <a:r>
              <a:rPr lang="es-PA" dirty="0" err="1" smtClean="0"/>
              <a:t>datashet</a:t>
            </a:r>
            <a:r>
              <a:rPr lang="es-PA" dirty="0" smtClean="0"/>
              <a:t>!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46" y="4976131"/>
            <a:ext cx="2533650" cy="1533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467" y="4968680"/>
            <a:ext cx="2509590" cy="154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0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Disponibilidad Comercial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Ir a </a:t>
            </a:r>
            <a:r>
              <a:rPr lang="es-PA" dirty="0" err="1" smtClean="0"/>
              <a:t>analog</a:t>
            </a:r>
            <a:r>
              <a:rPr lang="es-PA" dirty="0" smtClean="0"/>
              <a:t> </a:t>
            </a:r>
            <a:r>
              <a:rPr lang="es-PA" dirty="0" err="1" smtClean="0"/>
              <a:t>devices</a:t>
            </a:r>
            <a:endParaRPr lang="es-PA" dirty="0" smtClean="0"/>
          </a:p>
          <a:p>
            <a:r>
              <a:rPr lang="es-PA" dirty="0" smtClean="0"/>
              <a:t>Buscar el OP482</a:t>
            </a:r>
          </a:p>
          <a:p>
            <a:r>
              <a:rPr lang="es-PA" dirty="0" smtClean="0"/>
              <a:t>Comparar este OP482 con el UA741</a:t>
            </a:r>
          </a:p>
          <a:p>
            <a:r>
              <a:rPr lang="es-PA" dirty="0" smtClean="0"/>
              <a:t>Sin ver más allá de los nombres del </a:t>
            </a:r>
            <a:r>
              <a:rPr lang="es-PA" dirty="0" err="1" smtClean="0"/>
              <a:t>pinout</a:t>
            </a:r>
            <a:r>
              <a:rPr lang="es-PA" dirty="0" smtClean="0"/>
              <a:t> interprete para que es cada pin</a:t>
            </a:r>
          </a:p>
        </p:txBody>
      </p:sp>
    </p:spTree>
    <p:extLst>
      <p:ext uri="{BB962C8B-B14F-4D97-AF65-F5344CB8AC3E}">
        <p14:creationId xmlns:p14="http://schemas.microsoft.com/office/powerpoint/2010/main" val="49118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Pueden usarse como circuitos lineales o no </a:t>
            </a:r>
            <a:r>
              <a:rPr lang="es-PA" dirty="0" err="1" smtClean="0"/>
              <a:t>lienales</a:t>
            </a:r>
            <a:endParaRPr lang="es-PA" dirty="0" smtClean="0"/>
          </a:p>
          <a:p>
            <a:r>
              <a:rPr lang="es-PA" dirty="0" smtClean="0"/>
              <a:t>Cuando son no lineales la salida es manejada por la fuente de poder</a:t>
            </a:r>
          </a:p>
          <a:p>
            <a:pPr lvl="1"/>
            <a:r>
              <a:rPr lang="es-PA" dirty="0" smtClean="0"/>
              <a:t>No cambia cuando la entrada cambia</a:t>
            </a:r>
          </a:p>
          <a:p>
            <a:pPr lvl="1"/>
            <a:r>
              <a:rPr lang="es-PA" dirty="0" smtClean="0"/>
              <a:t>La salida es saturada</a:t>
            </a:r>
          </a:p>
          <a:p>
            <a:r>
              <a:rPr lang="es-PA" dirty="0" smtClean="0"/>
              <a:t>Cuando son lineales la fuente es mantenida y la salida cambia a partir de la entrada</a:t>
            </a:r>
          </a:p>
          <a:p>
            <a:r>
              <a:rPr lang="es-PA" dirty="0" smtClean="0"/>
              <a:t>Todos los siguientes casos son lineales</a:t>
            </a:r>
          </a:p>
          <a:p>
            <a:r>
              <a:rPr lang="es-PA" dirty="0" smtClean="0"/>
              <a:t>Generalmente dan retroalimentación negativa</a:t>
            </a:r>
          </a:p>
          <a:p>
            <a:r>
              <a:rPr lang="es-PA" dirty="0" smtClean="0"/>
              <a:t>La salida y la entrada están interconectadas a la </a:t>
            </a:r>
            <a:r>
              <a:rPr lang="es-PA" i="1" dirty="0" smtClean="0"/>
              <a:t>terminal inversora</a:t>
            </a:r>
          </a:p>
          <a:p>
            <a:r>
              <a:rPr lang="es-PA" dirty="0" smtClean="0"/>
              <a:t>La ganancia negativa hace que el circuito sea poco sensitivo a la ganancia del </a:t>
            </a:r>
            <a:r>
              <a:rPr lang="es-PA" dirty="0" err="1" smtClean="0"/>
              <a:t>op-amp</a:t>
            </a:r>
            <a:endParaRPr lang="es-PA" dirty="0" smtClean="0"/>
          </a:p>
          <a:p>
            <a:r>
              <a:rPr lang="es-PA" dirty="0" smtClean="0"/>
              <a:t>Reduce la capacidad de saturación a la salida</a:t>
            </a:r>
          </a:p>
          <a:p>
            <a:r>
              <a:rPr lang="es-PA" dirty="0" smtClean="0"/>
              <a:t>Las deducciones se realizan por medio de análisis nodal</a:t>
            </a:r>
          </a:p>
          <a:p>
            <a:endParaRPr lang="es-PA" i="1" dirty="0" smtClean="0"/>
          </a:p>
        </p:txBody>
      </p:sp>
    </p:spTree>
    <p:extLst>
      <p:ext uri="{BB962C8B-B14F-4D97-AF65-F5344CB8AC3E}">
        <p14:creationId xmlns:p14="http://schemas.microsoft.com/office/powerpoint/2010/main" val="393681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Para el análisis asumimos:</a:t>
            </a:r>
          </a:p>
          <a:p>
            <a:r>
              <a:rPr lang="es-PA" dirty="0" smtClean="0"/>
              <a:t>Los voltajes en la entrada son iguales; las corrientes en la terminal de entrada son cero</a:t>
            </a:r>
          </a:p>
          <a:p>
            <a:r>
              <a:rPr lang="es-PA" u="sng" dirty="0" smtClean="0"/>
              <a:t>Las terminales de entrada se tratan como dos nodos aparte al mismo potencial</a:t>
            </a:r>
          </a:p>
          <a:p>
            <a:r>
              <a:rPr lang="es-PA" dirty="0" smtClean="0"/>
              <a:t>Aplicamos la regla de </a:t>
            </a:r>
            <a:r>
              <a:rPr lang="es-PA" dirty="0" err="1" smtClean="0"/>
              <a:t>kirchov</a:t>
            </a:r>
            <a:r>
              <a:rPr lang="es-PA" dirty="0" smtClean="0"/>
              <a:t> de corriente en la terminal luego</a:t>
            </a:r>
          </a:p>
          <a:p>
            <a:pPr lvl="1"/>
            <a:r>
              <a:rPr lang="es-PA" dirty="0" smtClean="0"/>
              <a:t>No necesariamente productivo</a:t>
            </a:r>
          </a:p>
          <a:p>
            <a:pPr lvl="1"/>
            <a:r>
              <a:rPr lang="es-PA" dirty="0" smtClean="0"/>
              <a:t>Produce una ecuación más en la salida (</a:t>
            </a:r>
            <a:r>
              <a:rPr lang="es-PA" u="sng" dirty="0" smtClean="0"/>
              <a:t>introduce un elemento más desconocido</a:t>
            </a:r>
            <a:r>
              <a:rPr lang="es-PA" dirty="0" smtClean="0"/>
              <a:t>)</a:t>
            </a:r>
          </a:p>
          <a:p>
            <a:r>
              <a:rPr lang="es-PA" dirty="0" smtClean="0"/>
              <a:t>El voltaje de salida está entre el rango de los voltajes de la fuente</a:t>
            </a:r>
          </a:p>
          <a:p>
            <a:r>
              <a:rPr lang="es-PA" dirty="0" smtClean="0"/>
              <a:t>De lo contrario no se comportará linealmente</a:t>
            </a:r>
          </a:p>
          <a:p>
            <a:endParaRPr lang="es-PA" dirty="0"/>
          </a:p>
          <a:p>
            <a:r>
              <a:rPr lang="es-PA" dirty="0" smtClean="0"/>
              <a:t>Objetivo final:  Determinar el voltaje de salida dado al rango de la fuente, que siempre está relacionado al voltaje de entrada</a:t>
            </a:r>
          </a:p>
          <a:p>
            <a:pPr lvl="1"/>
            <a:endParaRPr lang="es-PA" dirty="0" smtClean="0"/>
          </a:p>
          <a:p>
            <a:endParaRPr lang="es-PA" i="1" dirty="0" smtClean="0"/>
          </a:p>
        </p:txBody>
      </p:sp>
    </p:spTree>
    <p:extLst>
      <p:ext uri="{BB962C8B-B14F-4D97-AF65-F5344CB8AC3E}">
        <p14:creationId xmlns:p14="http://schemas.microsoft.com/office/powerpoint/2010/main" val="296117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803" y="1309575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r>
              <a:rPr lang="en-US" dirty="0" smtClean="0"/>
              <a:t>.  </a:t>
            </a:r>
            <a:r>
              <a:rPr lang="en-US" dirty="0" err="1" smtClean="0"/>
              <a:t>Asegurese</a:t>
            </a:r>
            <a:r>
              <a:rPr lang="en-US" dirty="0" smtClean="0"/>
              <a:t> de </a:t>
            </a:r>
            <a:r>
              <a:rPr lang="en-US" dirty="0" err="1" smtClean="0"/>
              <a:t>enviar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respuestas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</a:t>
            </a:r>
            <a:r>
              <a:rPr lang="en-US" dirty="0"/>
              <a:t>2</a:t>
            </a:r>
            <a:r>
              <a:rPr lang="en-US" dirty="0" smtClean="0"/>
              <a:t>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sin derecho a nota</a:t>
            </a:r>
          </a:p>
          <a:p>
            <a:pPr lvl="1"/>
            <a:r>
              <a:rPr lang="en-US" dirty="0" err="1" smtClean="0"/>
              <a:t>Copia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 smtClean="0"/>
          </a:p>
          <a:p>
            <a:pPr lvl="1"/>
            <a:r>
              <a:rPr lang="es-PA" dirty="0" smtClean="0"/>
              <a:t>Debe al menos presentarse a entregar, firmar la hoja y luego puede retirarse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Aplicar la regla del amplificador operacional</a:t>
            </a:r>
          </a:p>
          <a:p>
            <a:r>
              <a:rPr lang="es-PA" dirty="0" smtClean="0"/>
              <a:t>Aplicar regla de </a:t>
            </a:r>
            <a:r>
              <a:rPr lang="es-PA" dirty="0" err="1" smtClean="0"/>
              <a:t>kirchoff</a:t>
            </a:r>
            <a:r>
              <a:rPr lang="es-PA" dirty="0" smtClean="0"/>
              <a:t> a la entrada</a:t>
            </a:r>
          </a:p>
          <a:p>
            <a:r>
              <a:rPr lang="es-PA" dirty="0" smtClean="0"/>
              <a:t>Aplicar regla de </a:t>
            </a:r>
            <a:r>
              <a:rPr lang="es-PA" dirty="0" err="1" smtClean="0"/>
              <a:t>kirchoff</a:t>
            </a:r>
            <a:r>
              <a:rPr lang="es-PA" dirty="0" smtClean="0"/>
              <a:t> a los otros nodos (si es necesario)</a:t>
            </a:r>
          </a:p>
          <a:p>
            <a:r>
              <a:rPr lang="es-PA" dirty="0" smtClean="0"/>
              <a:t>Validar si el voltaje de salida está en el rango del amplificador especificado</a:t>
            </a:r>
          </a:p>
          <a:p>
            <a:endParaRPr lang="es-PA" dirty="0"/>
          </a:p>
          <a:p>
            <a:r>
              <a:rPr lang="es-PA" dirty="0" smtClean="0"/>
              <a:t>Determinar </a:t>
            </a:r>
            <a:r>
              <a:rPr lang="es-PA" dirty="0" err="1" smtClean="0"/>
              <a:t>Vout</a:t>
            </a:r>
            <a:r>
              <a:rPr lang="es-PA" dirty="0" smtClean="0"/>
              <a:t> en función de </a:t>
            </a:r>
            <a:r>
              <a:rPr lang="es-PA" dirty="0" err="1" smtClean="0"/>
              <a:t>Vin</a:t>
            </a:r>
            <a:endParaRPr lang="es-PA" dirty="0" smtClean="0"/>
          </a:p>
          <a:p>
            <a:pPr lvl="1"/>
            <a:endParaRPr lang="es-PA" dirty="0" smtClean="0"/>
          </a:p>
          <a:p>
            <a:endParaRPr lang="es-PA" i="1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874" y="4516143"/>
            <a:ext cx="4084184" cy="17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Análisis</a:t>
            </a:r>
          </a:p>
          <a:p>
            <a:endParaRPr lang="es-PA" i="1" dirty="0"/>
          </a:p>
          <a:p>
            <a:endParaRPr lang="es-PA" i="1" dirty="0" smtClean="0"/>
          </a:p>
          <a:p>
            <a:endParaRPr lang="es-PA" i="1" dirty="0"/>
          </a:p>
          <a:p>
            <a:endParaRPr lang="es-PA" i="1" dirty="0" smtClean="0"/>
          </a:p>
          <a:p>
            <a:r>
              <a:rPr lang="es-PA" dirty="0" smtClean="0"/>
              <a:t>Este circuito se le conoce como amplificador inversor</a:t>
            </a:r>
          </a:p>
          <a:p>
            <a:r>
              <a:rPr lang="es-PA" dirty="0" smtClean="0"/>
              <a:t>La salida de voltaje es una versión escalada del voltaje de entrada [voltaje amplificado]</a:t>
            </a:r>
          </a:p>
          <a:p>
            <a:r>
              <a:rPr lang="es-PA" dirty="0" smtClean="0"/>
              <a:t>El cambio de signo del voltaje de entrada hace al amplificador “inversor”</a:t>
            </a:r>
          </a:p>
          <a:p>
            <a:r>
              <a:rPr lang="es-PA" dirty="0" smtClean="0"/>
              <a:t>La salida del </a:t>
            </a:r>
            <a:r>
              <a:rPr lang="es-PA" dirty="0" err="1" smtClean="0"/>
              <a:t>op-amp</a:t>
            </a:r>
            <a:r>
              <a:rPr lang="es-PA" dirty="0" smtClean="0"/>
              <a:t> debe estar entre los rangos de la fuente y es </a:t>
            </a:r>
            <a:r>
              <a:rPr lang="es-PA" dirty="0" err="1" smtClean="0"/>
              <a:t>dependiende</a:t>
            </a:r>
            <a:r>
              <a:rPr lang="es-PA" dirty="0" smtClean="0"/>
              <a:t> de Rf y Rin</a:t>
            </a:r>
          </a:p>
          <a:p>
            <a:r>
              <a:rPr lang="es-PA" dirty="0" smtClean="0"/>
              <a:t>Rf y Rin previenen la saturación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745" y="1853246"/>
            <a:ext cx="3796955" cy="181383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687" y="3281362"/>
            <a:ext cx="428625" cy="2952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85" y="2315908"/>
            <a:ext cx="428625" cy="2952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285" y="2758820"/>
            <a:ext cx="1114425" cy="4953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285" y="3407880"/>
            <a:ext cx="10858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2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También podemos representar el </a:t>
            </a:r>
            <a:r>
              <a:rPr lang="es-PA" dirty="0" err="1" smtClean="0"/>
              <a:t>cto</a:t>
            </a:r>
            <a:r>
              <a:rPr lang="es-PA" dirty="0" smtClean="0"/>
              <a:t>. anterior como una fuente dependiente de la entrada</a:t>
            </a:r>
          </a:p>
          <a:p>
            <a:endParaRPr lang="es-PA" dirty="0"/>
          </a:p>
          <a:p>
            <a:r>
              <a:rPr lang="es-PA" dirty="0" smtClean="0"/>
              <a:t>La fuente proveniente de la entrada es</a:t>
            </a:r>
          </a:p>
          <a:p>
            <a:r>
              <a:rPr lang="es-PA" dirty="0" smtClean="0"/>
              <a:t>Estas dos ecuaciones satisfacen el modelo del amplificador definido anteriormente, en este modelo tenemos una fuente de voltaje dependiente de voltaje (VCVS)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08" y="2279195"/>
            <a:ext cx="1406980" cy="70349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316" y="2721429"/>
            <a:ext cx="1239010" cy="73750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44" y="4327116"/>
            <a:ext cx="5491939" cy="216349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1477" y="4327116"/>
            <a:ext cx="5914580" cy="216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1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Del </a:t>
            </a:r>
            <a:r>
              <a:rPr lang="es-PA" dirty="0" err="1" smtClean="0"/>
              <a:t>cto</a:t>
            </a:r>
            <a:r>
              <a:rPr lang="es-PA" dirty="0" smtClean="0"/>
              <a:t> anterior no fluye corriente a la salida (a nivel ideal)</a:t>
            </a:r>
          </a:p>
          <a:p>
            <a:r>
              <a:rPr lang="es-PA" dirty="0" smtClean="0"/>
              <a:t>Pareciera que la corriente se pierde a la salida del </a:t>
            </a:r>
            <a:r>
              <a:rPr lang="es-PA" dirty="0" err="1" smtClean="0"/>
              <a:t>cto</a:t>
            </a:r>
            <a:r>
              <a:rPr lang="es-PA" dirty="0" smtClean="0"/>
              <a:t>. [</a:t>
            </a:r>
            <a:r>
              <a:rPr lang="es-PA" dirty="0" err="1" smtClean="0"/>
              <a:t>cto</a:t>
            </a:r>
            <a:r>
              <a:rPr lang="es-PA" dirty="0" smtClean="0"/>
              <a:t>. abierto]</a:t>
            </a:r>
          </a:p>
          <a:p>
            <a:r>
              <a:rPr lang="es-PA" dirty="0" smtClean="0"/>
              <a:t>Si aplicamos una resistencia entre </a:t>
            </a:r>
            <a:r>
              <a:rPr lang="es-PA" dirty="0" err="1" smtClean="0"/>
              <a:t>Vout</a:t>
            </a:r>
            <a:r>
              <a:rPr lang="es-PA" dirty="0" smtClean="0"/>
              <a:t>+ y </a:t>
            </a:r>
            <a:r>
              <a:rPr lang="es-PA" dirty="0" err="1" smtClean="0"/>
              <a:t>Vout</a:t>
            </a:r>
            <a:r>
              <a:rPr lang="es-PA" dirty="0" smtClean="0"/>
              <a:t>- llamada RL</a:t>
            </a:r>
          </a:p>
          <a:p>
            <a:pPr lvl="1"/>
            <a:r>
              <a:rPr lang="es-PA" dirty="0" smtClean="0"/>
              <a:t>La corriente de salida no depende de la carga</a:t>
            </a:r>
          </a:p>
          <a:p>
            <a:r>
              <a:rPr lang="es-PA" dirty="0" smtClean="0"/>
              <a:t>Nuestro </a:t>
            </a:r>
            <a:r>
              <a:rPr lang="es-PA" dirty="0" err="1" smtClean="0"/>
              <a:t>op-amp</a:t>
            </a:r>
            <a:r>
              <a:rPr lang="es-PA" dirty="0" smtClean="0"/>
              <a:t> ideal arrastrará corriente de la fuente de entrada hacia la carga</a:t>
            </a:r>
          </a:p>
          <a:p>
            <a:r>
              <a:rPr lang="es-PA" dirty="0" smtClean="0"/>
              <a:t>Idealmente sin limitaciones sin embargo en la realidad tiene las limitaciones del </a:t>
            </a:r>
            <a:r>
              <a:rPr lang="es-PA" dirty="0" err="1" smtClean="0"/>
              <a:t>datasheet</a:t>
            </a:r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259" y="2684176"/>
            <a:ext cx="1520599" cy="7672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159" y="4456551"/>
            <a:ext cx="5602778" cy="222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8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Determinar </a:t>
            </a:r>
            <a:r>
              <a:rPr lang="es-PA" dirty="0" err="1" smtClean="0"/>
              <a:t>Vout</a:t>
            </a:r>
            <a:r>
              <a:rPr lang="es-PA" dirty="0" smtClean="0"/>
              <a:t> como función de </a:t>
            </a:r>
            <a:r>
              <a:rPr lang="es-PA" dirty="0" err="1" smtClean="0"/>
              <a:t>Vin</a:t>
            </a:r>
            <a:r>
              <a:rPr lang="es-PA" dirty="0" smtClean="0"/>
              <a:t> para el circuito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672" y="2677886"/>
            <a:ext cx="5735653" cy="308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7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Respuesta</a:t>
            </a:r>
          </a:p>
          <a:p>
            <a:endParaRPr lang="es-PA" dirty="0"/>
          </a:p>
          <a:p>
            <a:r>
              <a:rPr lang="es-PA" dirty="0" smtClean="0"/>
              <a:t>La salida de voltaje es amplificada</a:t>
            </a:r>
          </a:p>
          <a:p>
            <a:r>
              <a:rPr lang="es-PA" dirty="0" smtClean="0"/>
              <a:t>Se le conoce como </a:t>
            </a:r>
            <a:r>
              <a:rPr lang="es-PA" i="1" u="sng" dirty="0" smtClean="0"/>
              <a:t>amplificador no inversor</a:t>
            </a:r>
          </a:p>
          <a:p>
            <a:r>
              <a:rPr lang="es-PA" dirty="0" smtClean="0"/>
              <a:t>La salida de voltaje está entre los voltaje de fuente</a:t>
            </a:r>
          </a:p>
          <a:p>
            <a:r>
              <a:rPr lang="es-PA" dirty="0" smtClean="0"/>
              <a:t>El voltaje de salida depende de Rf y R1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828" y="1714624"/>
            <a:ext cx="4531859" cy="28741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828" y="4588813"/>
            <a:ext cx="2444482" cy="10312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828" y="5620079"/>
            <a:ext cx="2721893" cy="127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6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Determinar </a:t>
            </a:r>
            <a:r>
              <a:rPr lang="es-PA" dirty="0" err="1" smtClean="0"/>
              <a:t>Vout</a:t>
            </a:r>
            <a:r>
              <a:rPr lang="es-PA" dirty="0" smtClean="0"/>
              <a:t> en </a:t>
            </a:r>
            <a:r>
              <a:rPr lang="es-PA" dirty="0" err="1" smtClean="0"/>
              <a:t>funciónde</a:t>
            </a:r>
            <a:r>
              <a:rPr lang="es-PA" dirty="0" smtClean="0"/>
              <a:t> V1 y V2 para el siguiente circuito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326" y="2654072"/>
            <a:ext cx="4768850" cy="305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2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5004753"/>
          </a:xfrm>
        </p:spPr>
        <p:txBody>
          <a:bodyPr>
            <a:normAutofit/>
          </a:bodyPr>
          <a:lstStyle/>
          <a:p>
            <a:r>
              <a:rPr lang="es-PA" dirty="0" smtClean="0"/>
              <a:t>Respuesta</a:t>
            </a:r>
          </a:p>
          <a:p>
            <a:r>
              <a:rPr lang="es-PA" dirty="0" smtClean="0"/>
              <a:t>Voltaje en el nodo Va es el </a:t>
            </a:r>
            <a:r>
              <a:rPr lang="es-PA" dirty="0" err="1" smtClean="0"/>
              <a:t>divisior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Aplicando la regla de nodos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El circuito superior hace una sustracción de los voltajes de entrada</a:t>
            </a:r>
          </a:p>
          <a:p>
            <a:r>
              <a:rPr lang="es-PA" dirty="0" smtClean="0"/>
              <a:t>Los nodos son tratados como terminales independientes (son iguales los voltajes)</a:t>
            </a:r>
          </a:p>
          <a:p>
            <a:r>
              <a:rPr lang="es-PA" dirty="0" smtClean="0"/>
              <a:t>Aplicamos </a:t>
            </a:r>
            <a:r>
              <a:rPr lang="es-PA" dirty="0" err="1" smtClean="0"/>
              <a:t>Kirchoff</a:t>
            </a:r>
            <a:r>
              <a:rPr lang="es-PA" dirty="0" smtClean="0"/>
              <a:t> para obtener el resultado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053" y="1853246"/>
            <a:ext cx="4178593" cy="26806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372" y="2010627"/>
            <a:ext cx="1253898" cy="118292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44" y="3553701"/>
            <a:ext cx="3861028" cy="81284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44" y="4533853"/>
            <a:ext cx="1657350" cy="70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0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5004753"/>
          </a:xfrm>
        </p:spPr>
        <p:txBody>
          <a:bodyPr>
            <a:normAutofit/>
          </a:bodyPr>
          <a:lstStyle/>
          <a:p>
            <a:r>
              <a:rPr lang="es-PA" dirty="0" smtClean="0"/>
              <a:t>Determine el voltaje de salida para el siguiente amplificador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686" y="2313894"/>
            <a:ext cx="4343400" cy="233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3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500475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Respuesta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Seguidor de voltaje</a:t>
            </a:r>
          </a:p>
          <a:p>
            <a:r>
              <a:rPr lang="es-PA" dirty="0" smtClean="0"/>
              <a:t>Sigue al voltaje de entrada</a:t>
            </a:r>
          </a:p>
          <a:p>
            <a:r>
              <a:rPr lang="es-PA" dirty="0" smtClean="0"/>
              <a:t>Como la resistencia de entrada es infinita no consume corriente</a:t>
            </a:r>
          </a:p>
          <a:p>
            <a:r>
              <a:rPr lang="es-PA" dirty="0" smtClean="0"/>
              <a:t>La fuente no provee potencia a la salida</a:t>
            </a:r>
          </a:p>
          <a:p>
            <a:r>
              <a:rPr lang="es-PA" dirty="0" smtClean="0"/>
              <a:t>La potencia proviene de la fuente del </a:t>
            </a:r>
            <a:r>
              <a:rPr lang="es-PA" dirty="0" err="1" smtClean="0"/>
              <a:t>op-amp</a:t>
            </a:r>
            <a:endParaRPr lang="es-PA" dirty="0" smtClean="0"/>
          </a:p>
          <a:p>
            <a:r>
              <a:rPr lang="es-PA" dirty="0" smtClean="0"/>
              <a:t>Usado como aislador de potencia para proteger un circuito de otro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666" y="1932098"/>
            <a:ext cx="4343400" cy="233457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8" y="2328498"/>
            <a:ext cx="2130087" cy="77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4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SI ES ESTUDIANTE IFARHU, FAVOR ENTREGUE TODO ANTES DE QUE TERMINE EL CUATRIMESTRE, NO PONGO NOTA </a:t>
            </a:r>
            <a:r>
              <a:rPr lang="en-US" b="1" dirty="0" smtClean="0">
                <a:solidFill>
                  <a:srgbClr val="FF0000"/>
                </a:solidFill>
              </a:rPr>
              <a:t>PROVISIONAL PARA “AYUDAR” A MANTENER SU BECA.</a:t>
            </a:r>
          </a:p>
          <a:p>
            <a:r>
              <a:rPr lang="en-US" dirty="0" smtClean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 smtClean="0"/>
              <a:t>completar</a:t>
            </a:r>
            <a:r>
              <a:rPr lang="en-US" dirty="0" smtClean="0"/>
              <a:t> </a:t>
            </a:r>
            <a:r>
              <a:rPr lang="en-US" dirty="0"/>
              <a:t>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5004753"/>
          </a:xfrm>
        </p:spPr>
        <p:txBody>
          <a:bodyPr>
            <a:normAutofit/>
          </a:bodyPr>
          <a:lstStyle/>
          <a:p>
            <a:r>
              <a:rPr lang="es-PA" dirty="0" smtClean="0"/>
              <a:t>¿Porqué es bueno un seguidor?  Considere el siguiente ejemplo</a:t>
            </a:r>
          </a:p>
          <a:p>
            <a:r>
              <a:rPr lang="es-PA" dirty="0" smtClean="0"/>
              <a:t>Imagine el siguiente circuito, sin carga daría 6V [</a:t>
            </a:r>
            <a:r>
              <a:rPr lang="es-PA" dirty="0" err="1" smtClean="0"/>
              <a:t>izq</a:t>
            </a:r>
            <a:r>
              <a:rPr lang="es-PA" dirty="0" smtClean="0"/>
              <a:t>]</a:t>
            </a:r>
          </a:p>
          <a:p>
            <a:r>
              <a:rPr lang="es-PA" dirty="0" smtClean="0"/>
              <a:t>Ahora conecte una carga y observará que el voltaje decae [der]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b="7469"/>
          <a:stretch/>
        </p:blipFill>
        <p:spPr>
          <a:xfrm>
            <a:off x="3027337" y="3218066"/>
            <a:ext cx="6252058" cy="170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9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5004753"/>
          </a:xfrm>
        </p:spPr>
        <p:txBody>
          <a:bodyPr>
            <a:normAutofit/>
          </a:bodyPr>
          <a:lstStyle/>
          <a:p>
            <a:r>
              <a:rPr lang="es-PA" dirty="0" smtClean="0"/>
              <a:t>Ahora compare el </a:t>
            </a:r>
            <a:r>
              <a:rPr lang="es-PA" dirty="0" err="1" smtClean="0"/>
              <a:t>circuto</a:t>
            </a:r>
            <a:r>
              <a:rPr lang="es-PA" dirty="0" smtClean="0"/>
              <a:t> anterior con este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981" y="2713570"/>
            <a:ext cx="6631090" cy="276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8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500475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Resumen</a:t>
            </a:r>
          </a:p>
          <a:p>
            <a:r>
              <a:rPr lang="es-PA" dirty="0" smtClean="0"/>
              <a:t>Los análisis de amplificadores operacionales lineales consisten en lo siguiente:</a:t>
            </a:r>
          </a:p>
          <a:p>
            <a:pPr lvl="1"/>
            <a:r>
              <a:rPr lang="es-PA" dirty="0" smtClean="0"/>
              <a:t>Asumir la diferencia de voltaje a través de las terminales de entrada es 0</a:t>
            </a:r>
          </a:p>
          <a:p>
            <a:pPr lvl="1"/>
            <a:r>
              <a:rPr lang="es-PA" dirty="0" err="1" smtClean="0"/>
              <a:t>Ausmir</a:t>
            </a:r>
            <a:r>
              <a:rPr lang="es-PA" dirty="0" smtClean="0"/>
              <a:t> las corrientes en las terminales de entrada es 0</a:t>
            </a:r>
          </a:p>
          <a:p>
            <a:pPr lvl="1"/>
            <a:r>
              <a:rPr lang="es-PA" dirty="0" smtClean="0"/>
              <a:t>Aplicar ley de </a:t>
            </a:r>
            <a:r>
              <a:rPr lang="es-PA" dirty="0" err="1" smtClean="0"/>
              <a:t>kirchoff</a:t>
            </a:r>
            <a:r>
              <a:rPr lang="es-PA" dirty="0" smtClean="0"/>
              <a:t> a las terminales de entrada</a:t>
            </a:r>
          </a:p>
          <a:p>
            <a:pPr lvl="1"/>
            <a:r>
              <a:rPr lang="es-PA" dirty="0" smtClean="0"/>
              <a:t>Aplicar ley de </a:t>
            </a:r>
            <a:r>
              <a:rPr lang="es-PA" dirty="0" err="1" smtClean="0"/>
              <a:t>kirchoff</a:t>
            </a:r>
            <a:r>
              <a:rPr lang="es-PA" dirty="0" smtClean="0"/>
              <a:t> a las terminales de salida</a:t>
            </a:r>
          </a:p>
          <a:p>
            <a:pPr lvl="1"/>
            <a:r>
              <a:rPr lang="es-PA" dirty="0" smtClean="0"/>
              <a:t>Verificar que el voltaje de salida se mantiene en un rango específico por las fuentes del </a:t>
            </a:r>
            <a:r>
              <a:rPr lang="es-PA" dirty="0" err="1" smtClean="0"/>
              <a:t>op-amp</a:t>
            </a:r>
            <a:endParaRPr lang="es-PA" dirty="0" smtClean="0"/>
          </a:p>
          <a:p>
            <a:r>
              <a:rPr lang="es-PA" dirty="0" smtClean="0"/>
              <a:t>Estudiamos los siguientes </a:t>
            </a:r>
            <a:r>
              <a:rPr lang="es-PA" dirty="0" err="1" smtClean="0"/>
              <a:t>op-amps</a:t>
            </a:r>
            <a:endParaRPr lang="es-PA" dirty="0" smtClean="0"/>
          </a:p>
          <a:p>
            <a:pPr lvl="1"/>
            <a:r>
              <a:rPr lang="es-PA" dirty="0" smtClean="0"/>
              <a:t>Inversor</a:t>
            </a:r>
          </a:p>
          <a:p>
            <a:pPr lvl="1"/>
            <a:r>
              <a:rPr lang="es-PA" dirty="0" smtClean="0"/>
              <a:t>No inversor</a:t>
            </a:r>
          </a:p>
          <a:p>
            <a:pPr lvl="1"/>
            <a:r>
              <a:rPr lang="es-PA" dirty="0" smtClean="0"/>
              <a:t>Adición</a:t>
            </a:r>
          </a:p>
          <a:p>
            <a:pPr lvl="1"/>
            <a:r>
              <a:rPr lang="es-PA" dirty="0" smtClean="0"/>
              <a:t>Diferenciación</a:t>
            </a:r>
          </a:p>
          <a:p>
            <a:pPr lvl="1"/>
            <a:r>
              <a:rPr lang="es-PA" dirty="0" smtClean="0"/>
              <a:t>Seguidor</a:t>
            </a:r>
          </a:p>
        </p:txBody>
      </p:sp>
    </p:spTree>
    <p:extLst>
      <p:ext uri="{BB962C8B-B14F-4D97-AF65-F5344CB8AC3E}">
        <p14:creationId xmlns:p14="http://schemas.microsoft.com/office/powerpoint/2010/main" val="318905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5004753"/>
          </a:xfrm>
        </p:spPr>
        <p:txBody>
          <a:bodyPr>
            <a:normAutofit/>
          </a:bodyPr>
          <a:lstStyle/>
          <a:p>
            <a:r>
              <a:rPr lang="es-PA" dirty="0" smtClean="0"/>
              <a:t>Represente el siguiente circuito como:</a:t>
            </a:r>
          </a:p>
          <a:p>
            <a:pPr lvl="1"/>
            <a:r>
              <a:rPr lang="es-PA" u="sng" dirty="0" smtClean="0"/>
              <a:t>Una fuente controlada por voltaje</a:t>
            </a:r>
          </a:p>
          <a:p>
            <a:pPr lvl="1"/>
            <a:r>
              <a:rPr lang="es-PA" u="sng" dirty="0" smtClean="0"/>
              <a:t>Una fuente controlada por corriente</a:t>
            </a:r>
          </a:p>
          <a:p>
            <a:pPr lvl="1"/>
            <a:endParaRPr lang="es-PA" u="sng" dirty="0"/>
          </a:p>
          <a:p>
            <a:r>
              <a:rPr lang="es-PA" dirty="0" err="1" smtClean="0"/>
              <a:t>Encuente</a:t>
            </a:r>
            <a:r>
              <a:rPr lang="es-PA" dirty="0" smtClean="0"/>
              <a:t> el voltaje de salida para los circuitos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452" y="1820613"/>
            <a:ext cx="2665011" cy="169000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75" y="4158343"/>
            <a:ext cx="4893434" cy="218258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482" y="4190999"/>
            <a:ext cx="6720366" cy="198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7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Comparadores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02229"/>
            <a:ext cx="11685382" cy="5355771"/>
          </a:xfrm>
        </p:spPr>
        <p:txBody>
          <a:bodyPr>
            <a:normAutofit/>
          </a:bodyPr>
          <a:lstStyle/>
          <a:p>
            <a:r>
              <a:rPr lang="es-PA" dirty="0" smtClean="0"/>
              <a:t>Generalmente se incorporan en </a:t>
            </a:r>
            <a:r>
              <a:rPr lang="es-PA" dirty="0" err="1" smtClean="0"/>
              <a:t>circuotos</a:t>
            </a:r>
            <a:r>
              <a:rPr lang="es-PA" dirty="0" smtClean="0"/>
              <a:t> donde la </a:t>
            </a:r>
            <a:r>
              <a:rPr lang="es-PA" dirty="0" err="1" smtClean="0"/>
              <a:t>retroaliementación</a:t>
            </a:r>
            <a:r>
              <a:rPr lang="es-PA" dirty="0" smtClean="0"/>
              <a:t> de voltaje de salida se da por medio de las entradas</a:t>
            </a:r>
          </a:p>
          <a:p>
            <a:r>
              <a:rPr lang="es-PA" dirty="0" smtClean="0"/>
              <a:t>De alguna manera se conecta la salida con la entrada</a:t>
            </a:r>
          </a:p>
          <a:p>
            <a:r>
              <a:rPr lang="es-PA" dirty="0" smtClean="0"/>
              <a:t>Para estabilidad, se conecta la salida con la </a:t>
            </a:r>
            <a:r>
              <a:rPr lang="es-PA" u="sng" dirty="0" smtClean="0"/>
              <a:t>terminal inversora </a:t>
            </a:r>
          </a:p>
          <a:p>
            <a:r>
              <a:rPr lang="es-PA" dirty="0" smtClean="0"/>
              <a:t>Si no se conecta a la terminal inversora puede no tener resultados esperados</a:t>
            </a:r>
          </a:p>
          <a:p>
            <a:endParaRPr lang="es-PA" dirty="0"/>
          </a:p>
          <a:p>
            <a:r>
              <a:rPr lang="es-PA" dirty="0" smtClean="0"/>
              <a:t>Los comparadores son operacionales con retroalimentación.</a:t>
            </a:r>
          </a:p>
          <a:p>
            <a:r>
              <a:rPr lang="es-PA" dirty="0" smtClean="0"/>
              <a:t>La operación del comparador es como sigue:</a:t>
            </a:r>
          </a:p>
          <a:p>
            <a:pPr lvl="1"/>
            <a:r>
              <a:rPr lang="es-PA" dirty="0" smtClean="0"/>
              <a:t>Si </a:t>
            </a:r>
            <a:r>
              <a:rPr lang="es-PA" dirty="0" err="1" smtClean="0"/>
              <a:t>vp</a:t>
            </a:r>
            <a:r>
              <a:rPr lang="es-PA" dirty="0" smtClean="0"/>
              <a:t> &gt; </a:t>
            </a:r>
            <a:r>
              <a:rPr lang="es-PA" dirty="0" err="1" smtClean="0"/>
              <a:t>vn</a:t>
            </a:r>
            <a:r>
              <a:rPr lang="es-PA" dirty="0" smtClean="0"/>
              <a:t>, la salida sigue a V+</a:t>
            </a:r>
          </a:p>
          <a:p>
            <a:pPr lvl="1"/>
            <a:r>
              <a:rPr lang="es-PA" dirty="0" smtClean="0"/>
              <a:t>Si </a:t>
            </a:r>
            <a:r>
              <a:rPr lang="es-PA" dirty="0" err="1" smtClean="0"/>
              <a:t>vn</a:t>
            </a:r>
            <a:r>
              <a:rPr lang="es-PA" dirty="0" smtClean="0"/>
              <a:t> &gt; </a:t>
            </a:r>
            <a:r>
              <a:rPr lang="es-PA" dirty="0" err="1" smtClean="0"/>
              <a:t>vp</a:t>
            </a:r>
            <a:r>
              <a:rPr lang="es-PA" dirty="0" smtClean="0"/>
              <a:t>, la salida sigue a V-</a:t>
            </a:r>
          </a:p>
          <a:p>
            <a:r>
              <a:rPr lang="es-PA" dirty="0" smtClean="0"/>
              <a:t>Generalmente se comparan con los </a:t>
            </a:r>
            <a:r>
              <a:rPr lang="es-PA" dirty="0" err="1" smtClean="0"/>
              <a:t>latchs</a:t>
            </a:r>
            <a:r>
              <a:rPr lang="es-PA" dirty="0" smtClean="0"/>
              <a:t>, los </a:t>
            </a:r>
            <a:r>
              <a:rPr lang="es-PA" dirty="0" err="1" smtClean="0"/>
              <a:t>latch</a:t>
            </a:r>
            <a:r>
              <a:rPr lang="es-PA" dirty="0" smtClean="0"/>
              <a:t> responden a la polaridad de terminales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422" y="3441926"/>
            <a:ext cx="2927578" cy="209112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756" y="4718297"/>
            <a:ext cx="2216387" cy="90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7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Comparadores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02229"/>
            <a:ext cx="11685382" cy="5355771"/>
          </a:xfrm>
        </p:spPr>
        <p:txBody>
          <a:bodyPr>
            <a:normAutofit/>
          </a:bodyPr>
          <a:lstStyle/>
          <a:p>
            <a:r>
              <a:rPr lang="es-PA" dirty="0" smtClean="0"/>
              <a:t>Resumen</a:t>
            </a:r>
          </a:p>
          <a:p>
            <a:r>
              <a:rPr lang="es-PA" dirty="0" smtClean="0"/>
              <a:t>A diferencia de los operacionales, los comparadores operan sin </a:t>
            </a:r>
            <a:r>
              <a:rPr lang="es-PA" dirty="0" err="1" smtClean="0"/>
              <a:t>feedback</a:t>
            </a:r>
            <a:endParaRPr lang="es-PA" dirty="0" smtClean="0"/>
          </a:p>
          <a:p>
            <a:r>
              <a:rPr lang="es-PA" dirty="0" smtClean="0"/>
              <a:t>Un comparador opera por medio de la diferencia de potencial a través de las terminales de entrada dada por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442" y="3126241"/>
            <a:ext cx="2911064" cy="118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0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Comparadores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02229"/>
            <a:ext cx="11685382" cy="5355771"/>
          </a:xfrm>
        </p:spPr>
        <p:txBody>
          <a:bodyPr>
            <a:normAutofit/>
          </a:bodyPr>
          <a:lstStyle/>
          <a:p>
            <a:r>
              <a:rPr lang="es-PA" dirty="0" smtClean="0"/>
              <a:t>La señal diferencial a la entrada del comparador es dada por el siguiente gráfico</a:t>
            </a:r>
          </a:p>
          <a:p>
            <a:r>
              <a:rPr lang="es-PA" dirty="0" smtClean="0"/>
              <a:t>Determine </a:t>
            </a:r>
            <a:r>
              <a:rPr lang="es-PA" dirty="0" err="1" smtClean="0"/>
              <a:t>vout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197" y="2121354"/>
            <a:ext cx="5338724" cy="22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4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0" cy="1400530"/>
          </a:xfrm>
        </p:spPr>
        <p:txBody>
          <a:bodyPr/>
          <a:lstStyle/>
          <a:p>
            <a:r>
              <a:rPr lang="es-PA" dirty="0" smtClean="0"/>
              <a:t>Amplificador Operacional–Efectos no ideales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698171"/>
            <a:ext cx="11685382" cy="5159829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Determinamos que el </a:t>
            </a:r>
            <a:r>
              <a:rPr lang="es-PA" dirty="0" err="1" smtClean="0"/>
              <a:t>opamp</a:t>
            </a:r>
            <a:r>
              <a:rPr lang="es-PA" dirty="0" smtClean="0"/>
              <a:t> tiene:</a:t>
            </a:r>
          </a:p>
          <a:p>
            <a:pPr lvl="1"/>
            <a:r>
              <a:rPr lang="es-PA" dirty="0" smtClean="0"/>
              <a:t>alta resistencia de entrada</a:t>
            </a:r>
          </a:p>
          <a:p>
            <a:pPr lvl="1"/>
            <a:r>
              <a:rPr lang="es-PA" dirty="0" smtClean="0"/>
              <a:t>baja resistencia de salida</a:t>
            </a:r>
          </a:p>
          <a:p>
            <a:pPr lvl="1"/>
            <a:r>
              <a:rPr lang="es-PA" dirty="0" smtClean="0"/>
              <a:t>Alta ganancia de entrada</a:t>
            </a:r>
          </a:p>
          <a:p>
            <a:r>
              <a:rPr lang="es-PA" dirty="0" err="1" smtClean="0"/>
              <a:t>Tambien</a:t>
            </a:r>
            <a:r>
              <a:rPr lang="es-PA" dirty="0" smtClean="0"/>
              <a:t> las conclusiones fueron</a:t>
            </a:r>
          </a:p>
          <a:p>
            <a:pPr lvl="1"/>
            <a:r>
              <a:rPr lang="es-PA" dirty="0" smtClean="0"/>
              <a:t>El voltaje de salida está limitado por las fuentes: V- &lt; </a:t>
            </a:r>
            <a:r>
              <a:rPr lang="es-PA" dirty="0" err="1" smtClean="0"/>
              <a:t>vout</a:t>
            </a:r>
            <a:r>
              <a:rPr lang="es-PA" dirty="0" smtClean="0"/>
              <a:t> &lt; V+</a:t>
            </a:r>
          </a:p>
          <a:p>
            <a:pPr lvl="1"/>
            <a:r>
              <a:rPr lang="es-PA" dirty="0" smtClean="0"/>
              <a:t>K</a:t>
            </a:r>
            <a:r>
              <a:rPr lang="es-PA" dirty="0" smtClean="0">
                <a:sym typeface="Symbol" panose="05050102010706020507" pitchFamily="18" charset="2"/>
              </a:rPr>
              <a:t>, 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= 0 y 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vn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Rin, </a:t>
            </a:r>
            <a:r>
              <a:rPr lang="es-PA" dirty="0" err="1" smtClean="0">
                <a:sym typeface="Symbol" panose="05050102010706020507" pitchFamily="18" charset="2"/>
              </a:rPr>
              <a:t>ip</a:t>
            </a:r>
            <a:r>
              <a:rPr lang="es-PA" dirty="0" smtClean="0">
                <a:sym typeface="Symbol" panose="05050102010706020507" pitchFamily="18" charset="2"/>
              </a:rPr>
              <a:t> = -in = 0, no toma energía de su voltaje de entrada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Rout</a:t>
            </a:r>
            <a:r>
              <a:rPr lang="es-PA" dirty="0" smtClean="0">
                <a:sym typeface="Symbol" panose="05050102010706020507" pitchFamily="18" charset="2"/>
              </a:rPr>
              <a:t> = 0. no hay limitante de corriente de salida (o potencia) solo la provista por el </a:t>
            </a:r>
            <a:r>
              <a:rPr lang="es-PA" dirty="0" err="1" smtClean="0">
                <a:sym typeface="Symbol" panose="05050102010706020507" pitchFamily="18" charset="2"/>
              </a:rPr>
              <a:t>op-amp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Los amplificadores operacionales reales tienen: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una ganancia finita K (10^6 a 10^7)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Resistencia finita (en el orden de unos </a:t>
            </a:r>
            <a:r>
              <a:rPr lang="es-PA" dirty="0" err="1" smtClean="0">
                <a:sym typeface="Symbol" panose="05050102010706020507" pitchFamily="18" charset="2"/>
              </a:rPr>
              <a:t>Megaohms</a:t>
            </a:r>
            <a:r>
              <a:rPr lang="es-PA" dirty="0" smtClean="0">
                <a:sym typeface="Symbol" panose="05050102010706020507" pitchFamily="18" charset="2"/>
              </a:rPr>
              <a:t> a 100tos de </a:t>
            </a:r>
            <a:r>
              <a:rPr lang="es-PA" dirty="0" err="1" smtClean="0">
                <a:sym typeface="Symbol" panose="05050102010706020507" pitchFamily="18" charset="2"/>
              </a:rPr>
              <a:t>Megaohms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discutirán estos parámetros no ideales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443" y="1260890"/>
            <a:ext cx="5056414" cy="203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7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0" cy="1400530"/>
          </a:xfrm>
        </p:spPr>
        <p:txBody>
          <a:bodyPr/>
          <a:lstStyle/>
          <a:p>
            <a:r>
              <a:rPr lang="es-PA" dirty="0" smtClean="0"/>
              <a:t>Amplificador Operacional–Efectos no ideales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698171"/>
            <a:ext cx="11685382" cy="5159829"/>
          </a:xfrm>
        </p:spPr>
        <p:txBody>
          <a:bodyPr>
            <a:normAutofit/>
          </a:bodyPr>
          <a:lstStyle/>
          <a:p>
            <a:r>
              <a:rPr lang="es-PA" dirty="0" smtClean="0"/>
              <a:t>Efecto de resistencia de entrada</a:t>
            </a:r>
          </a:p>
          <a:p>
            <a:r>
              <a:rPr lang="es-PA" dirty="0" smtClean="0"/>
              <a:t>Como la resistencia de entrada es alta no provee mucha potencia al circuito del </a:t>
            </a:r>
            <a:r>
              <a:rPr lang="es-PA" dirty="0" err="1" smtClean="0"/>
              <a:t>op-amp</a:t>
            </a:r>
            <a:endParaRPr lang="es-PA" dirty="0" smtClean="0"/>
          </a:p>
          <a:p>
            <a:r>
              <a:rPr lang="es-PA" dirty="0" smtClean="0"/>
              <a:t>Empleado en amplificadores de </a:t>
            </a:r>
            <a:r>
              <a:rPr lang="es-PA" dirty="0" err="1" smtClean="0"/>
              <a:t>instrumetación</a:t>
            </a:r>
            <a:r>
              <a:rPr lang="es-PA" dirty="0" smtClean="0"/>
              <a:t> y amplificadores de audio</a:t>
            </a:r>
          </a:p>
          <a:p>
            <a:r>
              <a:rPr lang="es-PA" dirty="0" smtClean="0"/>
              <a:t>Los sistemas de instrumentación tienen salida limitada modeladas por alta resistencia de salida</a:t>
            </a:r>
          </a:p>
          <a:p>
            <a:r>
              <a:rPr lang="es-PA" dirty="0" smtClean="0"/>
              <a:t>Las </a:t>
            </a:r>
            <a:r>
              <a:rPr lang="es-PA" dirty="0" err="1" smtClean="0"/>
              <a:t>termocuplas</a:t>
            </a:r>
            <a:r>
              <a:rPr lang="es-PA" dirty="0" smtClean="0"/>
              <a:t> proveen baja señal y muy poca potencia de salida</a:t>
            </a:r>
          </a:p>
          <a:p>
            <a:pPr lvl="1"/>
            <a:r>
              <a:rPr lang="es-PA" dirty="0" smtClean="0"/>
              <a:t>Modeladas como fuente de voltaje con un rango bajo de alta resistencia de salida</a:t>
            </a:r>
          </a:p>
          <a:p>
            <a:pPr lvl="1"/>
            <a:r>
              <a:rPr lang="es-PA" dirty="0" smtClean="0"/>
              <a:t>La situación se describe debajo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060" y="4463142"/>
            <a:ext cx="4893599" cy="223565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642" y="5181599"/>
            <a:ext cx="2932451" cy="127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8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0" cy="1400530"/>
          </a:xfrm>
        </p:spPr>
        <p:txBody>
          <a:bodyPr/>
          <a:lstStyle/>
          <a:p>
            <a:r>
              <a:rPr lang="es-PA" dirty="0" smtClean="0"/>
              <a:t>Amplificador Operacional–Efectos no ideales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698171"/>
            <a:ext cx="11685382" cy="5159829"/>
          </a:xfrm>
        </p:spPr>
        <p:txBody>
          <a:bodyPr>
            <a:normAutofit/>
          </a:bodyPr>
          <a:lstStyle/>
          <a:p>
            <a:r>
              <a:rPr lang="es-PA" dirty="0" smtClean="0"/>
              <a:t>Efecto de resistencia de salida</a:t>
            </a:r>
          </a:p>
          <a:p>
            <a:r>
              <a:rPr lang="es-PA" dirty="0" smtClean="0"/>
              <a:t>Normalmente la resistencia de salida limita la potencia a suministrar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bocinas de audio tienen resistencia de 8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siguiente ejemplo muestra como se da la relación a un </a:t>
            </a:r>
            <a:r>
              <a:rPr lang="es-PA" dirty="0" err="1" smtClean="0">
                <a:sym typeface="Symbol" panose="05050102010706020507" pitchFamily="18" charset="2"/>
              </a:rPr>
              <a:t>op-amp</a:t>
            </a:r>
            <a:r>
              <a:rPr lang="es-PA" dirty="0" smtClean="0">
                <a:sym typeface="Symbol" panose="05050102010706020507" pitchFamily="18" charset="2"/>
              </a:rPr>
              <a:t> con 80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resist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se observa si la entrada es pequeña no tendrá efecto en amplificación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Depende de la ganancia del </a:t>
            </a:r>
            <a:r>
              <a:rPr lang="es-PA" dirty="0" err="1" smtClean="0">
                <a:sym typeface="Symbol" panose="05050102010706020507" pitchFamily="18" charset="2"/>
              </a:rPr>
              <a:t>op-amp</a:t>
            </a:r>
            <a:r>
              <a:rPr lang="es-PA" dirty="0" smtClean="0">
                <a:sym typeface="Symbol" panose="05050102010706020507" pitchFamily="18" charset="2"/>
              </a:rPr>
              <a:t> también </a:t>
            </a:r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219" y="4147459"/>
            <a:ext cx="3821209" cy="10225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75" y="3494318"/>
            <a:ext cx="6581891" cy="247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4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0" cy="1400530"/>
          </a:xfrm>
        </p:spPr>
        <p:txBody>
          <a:bodyPr/>
          <a:lstStyle/>
          <a:p>
            <a:r>
              <a:rPr lang="es-PA" dirty="0" smtClean="0"/>
              <a:t>Amplificador Operacional–Efectos no ideales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415143"/>
            <a:ext cx="11685382" cy="5442857"/>
          </a:xfrm>
        </p:spPr>
        <p:txBody>
          <a:bodyPr>
            <a:normAutofit/>
          </a:bodyPr>
          <a:lstStyle/>
          <a:p>
            <a:r>
              <a:rPr lang="es-PA" dirty="0" smtClean="0"/>
              <a:t>Efecto de ganancia finita:</a:t>
            </a:r>
          </a:p>
          <a:p>
            <a:r>
              <a:rPr lang="es-PA" dirty="0" smtClean="0"/>
              <a:t>Asumamos que la ganancia K = 10 000 y los voltajes de entrada son V = </a:t>
            </a:r>
            <a:r>
              <a:rPr lang="es-PA" dirty="0" smtClean="0">
                <a:latin typeface="Arial" panose="020B0604020202020204" pitchFamily="34" charset="0"/>
                <a:cs typeface="Arial" panose="020B0604020202020204" pitchFamily="34" charset="0"/>
              </a:rPr>
              <a:t>±10V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efecto de la ganancia nos demuestra que el sistema debe ser de: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-1mV ≤ 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≥ 1mV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la mayoría de las aplicaciones y para nosotros 1mV es casi 0, sin embargo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Estos voltajes no son 0 para la mayoría de las aplicaciones.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511" y="2383483"/>
            <a:ext cx="1681610" cy="86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1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0" cy="1400530"/>
          </a:xfrm>
        </p:spPr>
        <p:txBody>
          <a:bodyPr/>
          <a:lstStyle/>
          <a:p>
            <a:r>
              <a:rPr lang="es-PA" dirty="0" smtClean="0"/>
              <a:t>Amplificador Operacional–Efectos no ideales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415143"/>
            <a:ext cx="11685382" cy="5442857"/>
          </a:xfrm>
        </p:spPr>
        <p:txBody>
          <a:bodyPr>
            <a:normAutofit/>
          </a:bodyPr>
          <a:lstStyle/>
          <a:p>
            <a:r>
              <a:rPr lang="es-PA" dirty="0" smtClean="0"/>
              <a:t>Resumen</a:t>
            </a:r>
          </a:p>
          <a:p>
            <a:r>
              <a:rPr lang="es-PA" dirty="0" smtClean="0"/>
              <a:t>Efecto de resistencia finita de entrada</a:t>
            </a:r>
          </a:p>
          <a:p>
            <a:pPr lvl="1"/>
            <a:r>
              <a:rPr lang="es-PA" dirty="0" smtClean="0"/>
              <a:t>La corriente en las terminales de entrada no necesariamente son 0</a:t>
            </a:r>
          </a:p>
          <a:p>
            <a:pPr lvl="1"/>
            <a:r>
              <a:rPr lang="es-PA" dirty="0" smtClean="0"/>
              <a:t>Por consiguiente si consumirá algo de corriente (y potencia) a su entrada</a:t>
            </a:r>
          </a:p>
          <a:p>
            <a:pPr lvl="1"/>
            <a:r>
              <a:rPr lang="es-PA" dirty="0" smtClean="0"/>
              <a:t>El </a:t>
            </a:r>
            <a:r>
              <a:rPr lang="es-PA" dirty="0" err="1" smtClean="0"/>
              <a:t>op-amp</a:t>
            </a:r>
            <a:r>
              <a:rPr lang="es-PA" dirty="0" smtClean="0"/>
              <a:t> siempre es función de la resistencia de salida del circuito conectado</a:t>
            </a:r>
          </a:p>
          <a:p>
            <a:r>
              <a:rPr lang="es-PA" dirty="0" smtClean="0"/>
              <a:t>Efecto de resistencia finita de salida</a:t>
            </a:r>
          </a:p>
          <a:p>
            <a:pPr lvl="1"/>
            <a:r>
              <a:rPr lang="es-PA" dirty="0" smtClean="0"/>
              <a:t>La potencia de salida amplificada es finita</a:t>
            </a:r>
          </a:p>
          <a:p>
            <a:pPr lvl="1"/>
            <a:r>
              <a:rPr lang="es-PA" dirty="0" smtClean="0"/>
              <a:t>En la realidad, no será capaz de proveer toda la corriente demandada si es mal diseñado</a:t>
            </a:r>
          </a:p>
          <a:p>
            <a:pPr lvl="1"/>
            <a:r>
              <a:rPr lang="es-PA" dirty="0" smtClean="0"/>
              <a:t>Primeramente depende de la resistencia de carga</a:t>
            </a:r>
          </a:p>
          <a:p>
            <a:r>
              <a:rPr lang="es-PA" dirty="0" smtClean="0"/>
              <a:t>Efecto de ganancia finita</a:t>
            </a:r>
          </a:p>
          <a:p>
            <a:pPr lvl="1"/>
            <a:r>
              <a:rPr lang="es-PA" dirty="0" smtClean="0"/>
              <a:t>Depende de la diferencia de potencial en las entradas y estas no son idénticas a 0</a:t>
            </a:r>
          </a:p>
        </p:txBody>
      </p:sp>
    </p:spTree>
    <p:extLst>
      <p:ext uri="{BB962C8B-B14F-4D97-AF65-F5344CB8AC3E}">
        <p14:creationId xmlns:p14="http://schemas.microsoft.com/office/powerpoint/2010/main" val="133997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6217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098543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Pregunta.</a:t>
            </a:r>
          </a:p>
          <a:p>
            <a:r>
              <a:rPr lang="es-PA" dirty="0" smtClean="0"/>
              <a:t>¿Cuántos pines necesita un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 para operar (en el mundo real)?</a:t>
            </a:r>
          </a:p>
          <a:p>
            <a:r>
              <a:rPr lang="es-PA" dirty="0" smtClean="0"/>
              <a:t>¿4 </a:t>
            </a:r>
            <a:r>
              <a:rPr lang="es-PA" dirty="0" err="1" smtClean="0"/>
              <a:t>op-amps</a:t>
            </a:r>
            <a:r>
              <a:rPr lang="es-PA" dirty="0" smtClean="0"/>
              <a:t> están en un encapsulado DIP, de cuantos pines debe ser?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927" y="3132037"/>
            <a:ext cx="4218276" cy="277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7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098543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Respuesta</a:t>
            </a:r>
          </a:p>
          <a:p>
            <a:r>
              <a:rPr lang="es-PA" dirty="0" smtClean="0"/>
              <a:t>¿Cuántos pines necesita un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 para operar (en el mundo real)?</a:t>
            </a:r>
          </a:p>
          <a:p>
            <a:pPr lvl="1"/>
            <a:r>
              <a:rPr lang="es-PA" dirty="0"/>
              <a:t>5</a:t>
            </a:r>
            <a:endParaRPr lang="es-PA" dirty="0" smtClean="0"/>
          </a:p>
          <a:p>
            <a:r>
              <a:rPr lang="es-PA" dirty="0" smtClean="0"/>
              <a:t>¿4 </a:t>
            </a:r>
            <a:r>
              <a:rPr lang="es-PA" dirty="0" err="1" smtClean="0"/>
              <a:t>op-amps</a:t>
            </a:r>
            <a:r>
              <a:rPr lang="es-PA" dirty="0" smtClean="0"/>
              <a:t> están en un encapsulado DIP, de cuantos pines debe ser?</a:t>
            </a:r>
          </a:p>
          <a:p>
            <a:pPr lvl="1"/>
            <a:r>
              <a:rPr lang="es-PA" dirty="0" smtClean="0"/>
              <a:t>(2 entradas diferenciales + 1 salida)*(4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) + (2 de alimentación) = 14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87378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840258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Recordando, el amplificador operacional ideal tiene:</a:t>
            </a:r>
          </a:p>
          <a:p>
            <a:r>
              <a:rPr lang="es-PA" dirty="0" smtClean="0"/>
              <a:t>Impedancia de Entrada Infinita</a:t>
            </a:r>
            <a:endParaRPr lang="es-PA" dirty="0"/>
          </a:p>
          <a:p>
            <a:r>
              <a:rPr lang="es-PA" dirty="0" smtClean="0"/>
              <a:t>Impedancia de Salida 0</a:t>
            </a:r>
            <a:endParaRPr lang="es-PA" dirty="0"/>
          </a:p>
          <a:p>
            <a:r>
              <a:rPr lang="es-PA" dirty="0" smtClean="0"/>
              <a:t>Ganancia de Modo común 0 </a:t>
            </a:r>
            <a:r>
              <a:rPr lang="es-PA" dirty="0" err="1" smtClean="0"/>
              <a:t>ó</a:t>
            </a:r>
            <a:r>
              <a:rPr lang="es-PA" dirty="0" smtClean="0"/>
              <a:t> rechazo de modo común 0</a:t>
            </a:r>
            <a:endParaRPr lang="es-PA" dirty="0"/>
          </a:p>
          <a:p>
            <a:r>
              <a:rPr lang="es-PA" dirty="0" smtClean="0"/>
              <a:t>Ganancia infinita de lazo abierto A</a:t>
            </a:r>
            <a:endParaRPr lang="es-PA" i="1" dirty="0"/>
          </a:p>
          <a:p>
            <a:r>
              <a:rPr lang="es-PA" dirty="0" smtClean="0"/>
              <a:t>Ancho de banda infinito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381" y="3140208"/>
            <a:ext cx="4218276" cy="277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840258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Diferencial y Modo Común</a:t>
            </a:r>
          </a:p>
          <a:p>
            <a:endParaRPr lang="es-PA" dirty="0"/>
          </a:p>
          <a:p>
            <a:r>
              <a:rPr lang="es-PA" dirty="0" smtClean="0"/>
              <a:t>La entrada diferencial es</a:t>
            </a:r>
          </a:p>
          <a:p>
            <a:r>
              <a:rPr lang="es-PA" dirty="0" smtClean="0"/>
              <a:t>El modo común de la señal es el promedio</a:t>
            </a:r>
          </a:p>
          <a:p>
            <a:r>
              <a:rPr lang="es-PA" dirty="0" smtClean="0"/>
              <a:t>Podemos expresar v1 y v2 en función de su modo común</a:t>
            </a:r>
          </a:p>
          <a:p>
            <a:r>
              <a:rPr lang="es-PA" dirty="0" smtClean="0"/>
              <a:t>La representación gráfica de lo anterior es como sigue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970" y="452718"/>
            <a:ext cx="4012483" cy="26437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726" y="2010641"/>
            <a:ext cx="2017313" cy="537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39" y="2548591"/>
            <a:ext cx="1935913" cy="5479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596" y="3177241"/>
            <a:ext cx="2329897" cy="5295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0940" y="3810265"/>
            <a:ext cx="2178855" cy="49157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111" y="3911849"/>
            <a:ext cx="3115398" cy="274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18089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Diferencial y Modo Común</a:t>
            </a:r>
          </a:p>
          <a:p>
            <a:r>
              <a:rPr lang="es-PA" dirty="0" smtClean="0"/>
              <a:t>Considere un </a:t>
            </a:r>
            <a:r>
              <a:rPr lang="es-PA" dirty="0" err="1" smtClean="0"/>
              <a:t>amplficador</a:t>
            </a:r>
            <a:r>
              <a:rPr lang="es-PA" dirty="0" smtClean="0"/>
              <a:t> operacional con las siguientes características</a:t>
            </a:r>
          </a:p>
          <a:p>
            <a:r>
              <a:rPr lang="es-PA" dirty="0" smtClean="0"/>
              <a:t>A = 10^3</a:t>
            </a:r>
          </a:p>
          <a:p>
            <a:r>
              <a:rPr lang="es-PA" dirty="0" smtClean="0"/>
              <a:t>Se miden las señales de las dos terminales y se desea tener el resultado de</a:t>
            </a:r>
          </a:p>
          <a:p>
            <a:r>
              <a:rPr lang="es-PA" dirty="0" smtClean="0"/>
              <a:t>la tercera terminal (salida)</a:t>
            </a:r>
          </a:p>
          <a:p>
            <a:r>
              <a:rPr lang="es-PA" dirty="0" smtClean="0"/>
              <a:t>También se desea calcular la diferencia y modo común de las señales del </a:t>
            </a:r>
            <a:r>
              <a:rPr lang="es-PA" dirty="0" err="1" smtClean="0"/>
              <a:t>op-amp</a:t>
            </a:r>
            <a:endParaRPr lang="es-PA" dirty="0" smtClean="0"/>
          </a:p>
          <a:p>
            <a:r>
              <a:rPr lang="es-PA" dirty="0" smtClean="0"/>
              <a:t>v2 = 0, v3 = 2V					</a:t>
            </a:r>
          </a:p>
          <a:p>
            <a:r>
              <a:rPr lang="es-PA" dirty="0" smtClean="0"/>
              <a:t>v2 = 5V, v3 = -10V</a:t>
            </a:r>
          </a:p>
          <a:p>
            <a:r>
              <a:rPr lang="es-PA" dirty="0" smtClean="0"/>
              <a:t>v1 = 1.002V, v2 = 0.998V</a:t>
            </a:r>
          </a:p>
          <a:p>
            <a:r>
              <a:rPr lang="es-PA" dirty="0"/>
              <a:t>v</a:t>
            </a:r>
            <a:r>
              <a:rPr lang="es-PA" dirty="0" smtClean="0"/>
              <a:t>1 = -3.6V, v3 = -3.6V</a:t>
            </a:r>
          </a:p>
          <a:p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51" y="355958"/>
            <a:ext cx="2017313" cy="537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51" y="1097235"/>
            <a:ext cx="1935913" cy="5479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6187" y="1751554"/>
            <a:ext cx="2329897" cy="5295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1451" y="2398823"/>
            <a:ext cx="2178855" cy="49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6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Respuestas</a:t>
            </a:r>
          </a:p>
          <a:p>
            <a:r>
              <a:rPr lang="es-PA" dirty="0" smtClean="0"/>
              <a:t>v1 = -2mV, vid = 2V, </a:t>
            </a:r>
            <a:r>
              <a:rPr lang="es-PA" dirty="0" err="1" smtClean="0"/>
              <a:t>vicm</a:t>
            </a:r>
            <a:r>
              <a:rPr lang="es-PA" dirty="0" smtClean="0"/>
              <a:t> = -1mV</a:t>
            </a:r>
          </a:p>
          <a:p>
            <a:r>
              <a:rPr lang="es-PA" dirty="0" smtClean="0"/>
              <a:t>v1 = +5.01V</a:t>
            </a:r>
            <a:r>
              <a:rPr lang="es-PA" dirty="0"/>
              <a:t>, </a:t>
            </a:r>
            <a:r>
              <a:rPr lang="es-PA" dirty="0" smtClean="0"/>
              <a:t>vid = −</a:t>
            </a:r>
            <a:r>
              <a:rPr lang="es-PA" dirty="0"/>
              <a:t>10 </a:t>
            </a:r>
            <a:r>
              <a:rPr lang="es-PA" dirty="0" err="1"/>
              <a:t>mV</a:t>
            </a:r>
            <a:r>
              <a:rPr lang="es-PA" dirty="0"/>
              <a:t>, </a:t>
            </a:r>
            <a:r>
              <a:rPr lang="es-PA" dirty="0" err="1" smtClean="0"/>
              <a:t>vIcm</a:t>
            </a:r>
            <a:r>
              <a:rPr lang="es-PA" dirty="0"/>
              <a:t> </a:t>
            </a:r>
            <a:r>
              <a:rPr lang="es-PA" dirty="0" smtClean="0"/>
              <a:t>=5.005V</a:t>
            </a:r>
          </a:p>
          <a:p>
            <a:r>
              <a:rPr lang="es-PA" i="1" dirty="0"/>
              <a:t>v</a:t>
            </a:r>
            <a:r>
              <a:rPr lang="es-PA" dirty="0" smtClean="0"/>
              <a:t>3 = −4V</a:t>
            </a:r>
            <a:r>
              <a:rPr lang="es-PA" dirty="0"/>
              <a:t>, </a:t>
            </a:r>
            <a:r>
              <a:rPr lang="es-PA" i="1" dirty="0" smtClean="0"/>
              <a:t>vid </a:t>
            </a:r>
            <a:r>
              <a:rPr lang="es-PA" dirty="0" smtClean="0"/>
              <a:t>= −</a:t>
            </a:r>
            <a:r>
              <a:rPr lang="es-PA" dirty="0"/>
              <a:t>4 </a:t>
            </a:r>
            <a:r>
              <a:rPr lang="es-PA" dirty="0" err="1"/>
              <a:t>mV</a:t>
            </a:r>
            <a:r>
              <a:rPr lang="es-PA" dirty="0"/>
              <a:t>, </a:t>
            </a:r>
            <a:r>
              <a:rPr lang="es-PA" i="1" dirty="0" err="1" smtClean="0"/>
              <a:t>vicm</a:t>
            </a:r>
            <a:r>
              <a:rPr lang="es-PA" i="1" dirty="0" smtClean="0"/>
              <a:t> </a:t>
            </a:r>
            <a:r>
              <a:rPr lang="es-PA" dirty="0" smtClean="0"/>
              <a:t>= 1V</a:t>
            </a:r>
            <a:endParaRPr lang="es-PA" dirty="0"/>
          </a:p>
          <a:p>
            <a:r>
              <a:rPr lang="es-PA" i="1" dirty="0"/>
              <a:t>v</a:t>
            </a:r>
            <a:r>
              <a:rPr lang="es-PA" dirty="0" smtClean="0"/>
              <a:t>2 =</a:t>
            </a:r>
            <a:r>
              <a:rPr lang="es-PA" dirty="0"/>
              <a:t>−</a:t>
            </a:r>
            <a:r>
              <a:rPr lang="es-PA" dirty="0" smtClean="0"/>
              <a:t>3.6036V</a:t>
            </a:r>
            <a:r>
              <a:rPr lang="es-PA" dirty="0"/>
              <a:t>, </a:t>
            </a:r>
            <a:r>
              <a:rPr lang="es-PA" i="1" dirty="0" err="1" smtClean="0"/>
              <a:t>vId</a:t>
            </a:r>
            <a:r>
              <a:rPr lang="es-PA" i="1" dirty="0"/>
              <a:t> </a:t>
            </a:r>
            <a:r>
              <a:rPr lang="es-PA" dirty="0" smtClean="0"/>
              <a:t>= −</a:t>
            </a:r>
            <a:r>
              <a:rPr lang="es-PA" dirty="0"/>
              <a:t>3.6 </a:t>
            </a:r>
            <a:r>
              <a:rPr lang="es-PA" dirty="0" err="1"/>
              <a:t>mV</a:t>
            </a:r>
            <a:r>
              <a:rPr lang="es-PA" dirty="0"/>
              <a:t>, </a:t>
            </a:r>
            <a:r>
              <a:rPr lang="es-PA" i="1" dirty="0" err="1" smtClean="0"/>
              <a:t>vIcm</a:t>
            </a:r>
            <a:r>
              <a:rPr lang="es-PA" i="1" dirty="0" smtClean="0"/>
              <a:t> = </a:t>
            </a:r>
            <a:r>
              <a:rPr lang="es-PA" dirty="0" smtClean="0"/>
              <a:t>−</a:t>
            </a:r>
            <a:r>
              <a:rPr lang="es-PA" dirty="0"/>
              <a:t>3.6 V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967" y="1943231"/>
            <a:ext cx="2017313" cy="537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967" y="2701775"/>
            <a:ext cx="1935913" cy="5479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967" y="3470269"/>
            <a:ext cx="2329897" cy="5295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967" y="4195193"/>
            <a:ext cx="2178855" cy="49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4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El circuito de </a:t>
            </a:r>
            <a:r>
              <a:rPr lang="es-PA" dirty="0" err="1" smtClean="0"/>
              <a:t>op-amp</a:t>
            </a:r>
            <a:r>
              <a:rPr lang="es-PA" dirty="0" smtClean="0"/>
              <a:t> puede ser representado como</a:t>
            </a:r>
          </a:p>
          <a:p>
            <a:r>
              <a:rPr lang="es-PA" dirty="0" smtClean="0"/>
              <a:t>Exprese v3 en función de v1 y v2</a:t>
            </a:r>
          </a:p>
          <a:p>
            <a:r>
              <a:rPr lang="es-PA" dirty="0" smtClean="0"/>
              <a:t>Encuentre la ganancia de lazo abierto A</a:t>
            </a:r>
          </a:p>
          <a:p>
            <a:r>
              <a:rPr lang="es-PA" dirty="0" smtClean="0"/>
              <a:t>Al final reemplace</a:t>
            </a:r>
          </a:p>
          <a:p>
            <a:pPr lvl="1"/>
            <a:r>
              <a:rPr lang="es-PA" dirty="0" err="1" smtClean="0"/>
              <a:t>Gm</a:t>
            </a:r>
            <a:r>
              <a:rPr lang="es-PA" dirty="0" smtClean="0"/>
              <a:t> = 10mA/V</a:t>
            </a:r>
          </a:p>
          <a:p>
            <a:pPr lvl="1"/>
            <a:r>
              <a:rPr lang="es-PA" dirty="0" smtClean="0"/>
              <a:t>R = 10k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 </a:t>
            </a:r>
            <a:r>
              <a:rPr lang="es-PA" dirty="0" smtClean="0"/>
              <a:t>= 100</a:t>
            </a:r>
          </a:p>
          <a:p>
            <a:pPr lvl="1"/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725" y="1152983"/>
            <a:ext cx="48672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2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792" y="1481071"/>
            <a:ext cx="10792495" cy="50227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n-US" dirty="0"/>
              <a:t>Si no </a:t>
            </a:r>
            <a:r>
              <a:rPr lang="en-US" dirty="0" err="1"/>
              <a:t>cumple</a:t>
            </a:r>
            <a:r>
              <a:rPr lang="en-US" dirty="0"/>
              <a:t> con nota de </a:t>
            </a:r>
            <a:r>
              <a:rPr lang="en-US" dirty="0" err="1"/>
              <a:t>pase</a:t>
            </a:r>
            <a:r>
              <a:rPr lang="en-US" dirty="0"/>
              <a:t>,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impuesto</a:t>
            </a:r>
            <a:r>
              <a:rPr lang="en-US" dirty="0"/>
              <a:t> un SN</a:t>
            </a:r>
          </a:p>
          <a:p>
            <a:r>
              <a:rPr lang="en-US" dirty="0"/>
              <a:t>Si no </a:t>
            </a:r>
            <a:r>
              <a:rPr lang="en-US" dirty="0" err="1"/>
              <a:t>entrega</a:t>
            </a:r>
            <a:r>
              <a:rPr lang="en-US" dirty="0"/>
              <a:t> Proyecto final,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impuesto</a:t>
            </a:r>
            <a:r>
              <a:rPr lang="en-US" dirty="0"/>
              <a:t> un </a:t>
            </a:r>
            <a:r>
              <a:rPr lang="en-US" dirty="0" smtClean="0"/>
              <a:t>SN</a:t>
            </a:r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Respuesta</a:t>
            </a:r>
          </a:p>
          <a:p>
            <a:r>
              <a:rPr lang="es-PA" dirty="0" smtClean="0"/>
              <a:t>v3 = </a:t>
            </a:r>
            <a:r>
              <a:rPr lang="es-PA" dirty="0" smtClean="0">
                <a:sym typeface="Symbol" panose="05050102010706020507" pitchFamily="18" charset="2"/>
              </a:rPr>
              <a:t> </a:t>
            </a:r>
            <a:r>
              <a:rPr lang="es-PA" dirty="0" err="1" smtClean="0">
                <a:sym typeface="Symbol" panose="05050102010706020507" pitchFamily="18" charset="2"/>
              </a:rPr>
              <a:t>vd</a:t>
            </a:r>
            <a:endParaRPr lang="es-PA" dirty="0" smtClean="0"/>
          </a:p>
          <a:p>
            <a:r>
              <a:rPr lang="es-PA" dirty="0" smtClean="0"/>
              <a:t>Id + </a:t>
            </a:r>
            <a:r>
              <a:rPr lang="es-PA" dirty="0" err="1" smtClean="0"/>
              <a:t>Gm</a:t>
            </a:r>
            <a:r>
              <a:rPr lang="es-PA" dirty="0" smtClean="0"/>
              <a:t> v1 = </a:t>
            </a:r>
            <a:r>
              <a:rPr lang="es-PA" dirty="0" err="1" smtClean="0"/>
              <a:t>Gm</a:t>
            </a:r>
            <a:r>
              <a:rPr lang="es-PA" dirty="0" smtClean="0"/>
              <a:t> v2</a:t>
            </a:r>
          </a:p>
          <a:p>
            <a:r>
              <a:rPr lang="es-PA" dirty="0" err="1" smtClean="0"/>
              <a:t>vd</a:t>
            </a:r>
            <a:r>
              <a:rPr lang="es-PA" dirty="0" smtClean="0"/>
              <a:t>/R + </a:t>
            </a:r>
            <a:r>
              <a:rPr lang="es-PA" dirty="0" err="1" smtClean="0"/>
              <a:t>Gm</a:t>
            </a:r>
            <a:r>
              <a:rPr lang="es-PA" dirty="0" smtClean="0"/>
              <a:t> v1 = </a:t>
            </a:r>
            <a:r>
              <a:rPr lang="es-PA" dirty="0" err="1" smtClean="0"/>
              <a:t>Gm</a:t>
            </a:r>
            <a:r>
              <a:rPr lang="es-PA" dirty="0" smtClean="0"/>
              <a:t> v2</a:t>
            </a:r>
          </a:p>
          <a:p>
            <a:r>
              <a:rPr lang="es-PA" dirty="0" err="1" smtClean="0"/>
              <a:t>vd</a:t>
            </a:r>
            <a:r>
              <a:rPr lang="es-PA" dirty="0" smtClean="0"/>
              <a:t> = </a:t>
            </a:r>
            <a:r>
              <a:rPr lang="es-PA" dirty="0" err="1" smtClean="0"/>
              <a:t>GmR</a:t>
            </a:r>
            <a:r>
              <a:rPr lang="es-PA" dirty="0" smtClean="0"/>
              <a:t>(v2 – v1)</a:t>
            </a:r>
          </a:p>
          <a:p>
            <a:r>
              <a:rPr lang="es-PA" dirty="0" smtClean="0"/>
              <a:t>v3 = </a:t>
            </a:r>
            <a:r>
              <a:rPr lang="es-PA" dirty="0" smtClean="0">
                <a:sym typeface="Symbol" panose="05050102010706020507" pitchFamily="18" charset="2"/>
              </a:rPr>
              <a:t></a:t>
            </a:r>
            <a:r>
              <a:rPr lang="es-PA" dirty="0" err="1"/>
              <a:t>GmR</a:t>
            </a:r>
            <a:r>
              <a:rPr lang="es-PA" dirty="0"/>
              <a:t>(v2 – v1</a:t>
            </a:r>
            <a:r>
              <a:rPr lang="es-PA" dirty="0" smtClean="0"/>
              <a:t>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725" y="1152983"/>
            <a:ext cx="48672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7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La ganancia del </a:t>
            </a:r>
            <a:r>
              <a:rPr lang="es-PA" dirty="0" err="1" smtClean="0"/>
              <a:t>op-amp</a:t>
            </a:r>
            <a:r>
              <a:rPr lang="es-PA" dirty="0" smtClean="0"/>
              <a:t> ideal inversor de lazo cerrado es –R2/R1</a:t>
            </a:r>
          </a:p>
          <a:p>
            <a:r>
              <a:rPr lang="es-PA" dirty="0" smtClean="0"/>
              <a:t>Pero los efectos de la ganancia de lazo abierto se muestran a continuación</a:t>
            </a:r>
          </a:p>
          <a:p>
            <a:r>
              <a:rPr lang="es-PA" dirty="0" smtClean="0"/>
              <a:t>Del siguiente operacional se tiene la salida abierta</a:t>
            </a:r>
          </a:p>
          <a:p>
            <a:pPr lvl="1"/>
            <a:r>
              <a:rPr lang="es-PA" dirty="0" smtClean="0"/>
              <a:t>Podemos calcular el voltaje en el punto v1</a:t>
            </a:r>
          </a:p>
          <a:p>
            <a:pPr lvl="2"/>
            <a:r>
              <a:rPr lang="es-PA" dirty="0" smtClean="0"/>
              <a:t>A(v2 – v1) = </a:t>
            </a:r>
            <a:r>
              <a:rPr lang="es-PA" dirty="0" err="1" smtClean="0"/>
              <a:t>vo</a:t>
            </a:r>
            <a:endParaRPr lang="es-PA" dirty="0" smtClean="0"/>
          </a:p>
          <a:p>
            <a:pPr lvl="2"/>
            <a:r>
              <a:rPr lang="es-PA" dirty="0" smtClean="0"/>
              <a:t>v1 = -</a:t>
            </a:r>
            <a:r>
              <a:rPr lang="es-PA" dirty="0" err="1" smtClean="0"/>
              <a:t>vo</a:t>
            </a:r>
            <a:r>
              <a:rPr lang="es-PA" dirty="0" smtClean="0"/>
              <a:t>/A</a:t>
            </a:r>
          </a:p>
          <a:p>
            <a:pPr lvl="1"/>
            <a:r>
              <a:rPr lang="es-PA" dirty="0" smtClean="0"/>
              <a:t>Calculamos con leyes de </a:t>
            </a:r>
            <a:r>
              <a:rPr lang="es-PA" dirty="0" err="1" smtClean="0"/>
              <a:t>kirchoff</a:t>
            </a:r>
            <a:r>
              <a:rPr lang="es-PA" dirty="0" smtClean="0"/>
              <a:t>  los datos restantes</a:t>
            </a:r>
          </a:p>
          <a:p>
            <a:r>
              <a:rPr lang="es-PA" dirty="0" smtClean="0"/>
              <a:t>Notar si A tiende a </a:t>
            </a:r>
            <a:r>
              <a:rPr lang="es-PA" dirty="0" err="1" smtClean="0"/>
              <a:t>inf</a:t>
            </a:r>
            <a:r>
              <a:rPr lang="es-PA" dirty="0" smtClean="0"/>
              <a:t>.</a:t>
            </a:r>
          </a:p>
          <a:p>
            <a:pPr lvl="1"/>
            <a:r>
              <a:rPr lang="es-PA" dirty="0" smtClean="0"/>
              <a:t>-R2/R1</a:t>
            </a:r>
          </a:p>
          <a:p>
            <a:r>
              <a:rPr lang="es-PA" dirty="0" smtClean="0"/>
              <a:t>Concluimos a lazo cerrado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174" y="2265219"/>
            <a:ext cx="4237590" cy="27016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452" y="4132876"/>
            <a:ext cx="3493167" cy="9572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351" y="5110919"/>
            <a:ext cx="3004424" cy="162119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64" y="5483800"/>
            <a:ext cx="3274844" cy="9572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5519" y="5524818"/>
            <a:ext cx="1571834" cy="87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Considere la configuración inversora con R1 = 1k y R2 = 100k.  La ganancia ideal es </a:t>
            </a:r>
            <a:r>
              <a:rPr lang="es-PA" dirty="0" err="1" smtClean="0"/>
              <a:t>Av</a:t>
            </a:r>
            <a:r>
              <a:rPr lang="es-PA" dirty="0" smtClean="0"/>
              <a:t> = -100</a:t>
            </a:r>
          </a:p>
          <a:p>
            <a:r>
              <a:rPr lang="es-PA" dirty="0" smtClean="0"/>
              <a:t>Parte 1</a:t>
            </a:r>
          </a:p>
          <a:p>
            <a:pPr lvl="1"/>
            <a:r>
              <a:rPr lang="es-PA" dirty="0" smtClean="0"/>
              <a:t>Encuentre las ganancias a lazo cerrado de A = 10^3, 10^4, 10^5</a:t>
            </a:r>
          </a:p>
          <a:p>
            <a:pPr lvl="1"/>
            <a:r>
              <a:rPr lang="es-PA" dirty="0" smtClean="0"/>
              <a:t>En cada caso determine el porcentaje de error </a:t>
            </a:r>
            <a:r>
              <a:rPr lang="es-PA" dirty="0" err="1" smtClean="0"/>
              <a:t>Gideal</a:t>
            </a:r>
            <a:r>
              <a:rPr lang="es-PA" dirty="0" smtClean="0"/>
              <a:t> vs </a:t>
            </a:r>
            <a:r>
              <a:rPr lang="es-PA" dirty="0" err="1" smtClean="0"/>
              <a:t>Greal</a:t>
            </a:r>
            <a:endParaRPr lang="es-PA" dirty="0" smtClean="0"/>
          </a:p>
          <a:p>
            <a:pPr lvl="1"/>
            <a:r>
              <a:rPr lang="es-PA" dirty="0" smtClean="0"/>
              <a:t>Determine el voltaje v1 cuando vi = 0.1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Parte 2</a:t>
            </a:r>
          </a:p>
          <a:p>
            <a:pPr lvl="1"/>
            <a:r>
              <a:rPr lang="es-PA" dirty="0" smtClean="0"/>
              <a:t>Si la ganancia a lazo abierto cambia de 100 000 a 50 000, cual  es el porcentaje de cambio en la magnitud de lazo cerrado de </a:t>
            </a:r>
            <a:r>
              <a:rPr lang="es-PA" dirty="0" err="1" smtClean="0"/>
              <a:t>Av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0823" y="2774570"/>
            <a:ext cx="2831757" cy="93149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823" y="3857556"/>
            <a:ext cx="2860431" cy="5810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823" y="1685554"/>
            <a:ext cx="3274844" cy="95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6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Respuesta</a:t>
            </a:r>
          </a:p>
          <a:p>
            <a:endParaRPr lang="es-PA" dirty="0"/>
          </a:p>
          <a:p>
            <a:r>
              <a:rPr lang="es-PA" dirty="0" smtClean="0"/>
              <a:t>1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2</a:t>
            </a:r>
          </a:p>
          <a:p>
            <a:r>
              <a:rPr lang="es-PA" dirty="0" smtClean="0"/>
              <a:t>G = -99.899 @ 100 000</a:t>
            </a:r>
          </a:p>
          <a:p>
            <a:r>
              <a:rPr lang="es-PA" dirty="0" smtClean="0"/>
              <a:t>G = -99.798 @ 50 000</a:t>
            </a:r>
          </a:p>
          <a:p>
            <a:r>
              <a:rPr lang="es-PA" dirty="0" smtClean="0"/>
              <a:t>Se redujo a 0.1V @ -0.1%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1853248"/>
            <a:ext cx="6143584" cy="226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9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Resistencias de Entrada y Salida</a:t>
            </a:r>
          </a:p>
          <a:p>
            <a:endParaRPr lang="es-PA" dirty="0"/>
          </a:p>
          <a:p>
            <a:r>
              <a:rPr lang="es-PA" dirty="0" smtClean="0"/>
              <a:t>Para el amplificador ideal la resistencia de entrada es</a:t>
            </a:r>
          </a:p>
          <a:p>
            <a:r>
              <a:rPr lang="es-PA" dirty="0" smtClean="0"/>
              <a:t>Para que esto ocurre Rin debe ser mayor que R1</a:t>
            </a:r>
          </a:p>
          <a:p>
            <a:r>
              <a:rPr lang="es-PA" dirty="0" smtClean="0"/>
              <a:t>Pero si -R2/R1 es de alta ganancia, R1 debe ser menor</a:t>
            </a:r>
          </a:p>
          <a:p>
            <a:r>
              <a:rPr lang="es-PA" dirty="0" smtClean="0"/>
              <a:t>No podemos seleccionar R1 en </a:t>
            </a:r>
            <a:r>
              <a:rPr lang="es-PA" dirty="0" err="1" smtClean="0"/>
              <a:t>Megaohms</a:t>
            </a:r>
            <a:r>
              <a:rPr lang="es-PA" dirty="0" smtClean="0"/>
              <a:t> pues R2 sería impráctico de conseguir</a:t>
            </a:r>
          </a:p>
          <a:p>
            <a:endParaRPr lang="es-PA" dirty="0"/>
          </a:p>
          <a:p>
            <a:r>
              <a:rPr lang="es-PA" dirty="0" smtClean="0"/>
              <a:t>La solución a este problema se ve mejor en un ejemplo:</a:t>
            </a:r>
          </a:p>
          <a:p>
            <a:pPr lvl="1"/>
            <a:r>
              <a:rPr lang="es-PA" dirty="0" smtClean="0"/>
              <a:t>Diseñe un circuito de </a:t>
            </a:r>
            <a:r>
              <a:rPr lang="es-PA" dirty="0" err="1" smtClean="0"/>
              <a:t>op-amp</a:t>
            </a:r>
            <a:r>
              <a:rPr lang="es-PA" dirty="0" smtClean="0"/>
              <a:t> inversor con ganancia 100 y resistencia de entrada de 1Mohm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793" y="2020706"/>
            <a:ext cx="2077316" cy="71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2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Podemos conseguir el voltaje y la corriente (1) y (2)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La corriente en (4)</a:t>
            </a:r>
          </a:p>
          <a:p>
            <a:endParaRPr lang="es-PA" dirty="0"/>
          </a:p>
          <a:p>
            <a:r>
              <a:rPr lang="es-PA" dirty="0" smtClean="0"/>
              <a:t>El voltaje en (5) en el nodo x </a:t>
            </a:r>
          </a:p>
          <a:p>
            <a:endParaRPr lang="es-PA" dirty="0"/>
          </a:p>
          <a:p>
            <a:r>
              <a:rPr lang="es-PA" dirty="0" smtClean="0"/>
              <a:t>Tenemos entonces en (6) i3</a:t>
            </a:r>
          </a:p>
          <a:p>
            <a:endParaRPr lang="es-PA" dirty="0"/>
          </a:p>
          <a:p>
            <a:r>
              <a:rPr lang="es-PA" dirty="0" smtClean="0"/>
              <a:t>Por </a:t>
            </a:r>
            <a:r>
              <a:rPr lang="es-PA" dirty="0" err="1" smtClean="0"/>
              <a:t>kirchoff</a:t>
            </a:r>
            <a:r>
              <a:rPr lang="es-PA" dirty="0" smtClean="0"/>
              <a:t> (7)</a:t>
            </a:r>
          </a:p>
          <a:p>
            <a:endParaRPr lang="es-PA" dirty="0"/>
          </a:p>
          <a:p>
            <a:r>
              <a:rPr lang="es-PA" dirty="0" smtClean="0"/>
              <a:t>Y simplificando tenemos 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446" y="24448"/>
            <a:ext cx="4680065" cy="315883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83" y="1668882"/>
            <a:ext cx="2231664" cy="78464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077" y="1695567"/>
            <a:ext cx="2419350" cy="6858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0563" y="2505436"/>
            <a:ext cx="1636431" cy="8182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296" y="3424642"/>
            <a:ext cx="3105150" cy="762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6296" y="4264125"/>
            <a:ext cx="2410680" cy="69363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232" y="5028346"/>
            <a:ext cx="2892404" cy="7448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9476" y="5814412"/>
            <a:ext cx="2857500" cy="952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8492" y="5812376"/>
            <a:ext cx="3556627" cy="95453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6457" y="4550120"/>
            <a:ext cx="4071252" cy="122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4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Empezamos a diseñar</a:t>
            </a:r>
          </a:p>
          <a:p>
            <a:pPr lvl="1"/>
            <a:r>
              <a:rPr lang="es-PA" dirty="0" smtClean="0"/>
              <a:t>G = -100, R1 = 1M</a:t>
            </a:r>
            <a:r>
              <a:rPr lang="es-PA" dirty="0" smtClean="0">
                <a:sym typeface="Symbol" panose="05050102010706020507" pitchFamily="18" charset="2"/>
              </a:rPr>
              <a:t>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Con arriba de 1M puede que sea difícil, nuestra limitante es 1M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Asumamos R2 = 1M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Sigamos asumiendo R4 = 1M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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entonces R3 = 10.2k, que es casi comercial a 10k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/>
          </a:p>
          <a:p>
            <a:r>
              <a:rPr lang="es-PA" dirty="0" smtClean="0"/>
              <a:t>En conclusión podemos tener alta ganancia sin tener…</a:t>
            </a:r>
          </a:p>
          <a:p>
            <a:r>
              <a:rPr lang="es-PA" dirty="0" smtClean="0"/>
              <a:t>… altos valores de resistencia de </a:t>
            </a:r>
            <a:r>
              <a:rPr lang="es-PA" dirty="0" err="1" smtClean="0"/>
              <a:t>feedback</a:t>
            </a:r>
            <a:endParaRPr lang="es-PA" dirty="0" smtClean="0"/>
          </a:p>
          <a:p>
            <a:r>
              <a:rPr lang="es-PA" dirty="0" smtClean="0"/>
              <a:t>R2 y R3 están en paralelo (</a:t>
            </a:r>
            <a:r>
              <a:rPr lang="es-PA" dirty="0" err="1" smtClean="0"/>
              <a:t>vin</a:t>
            </a:r>
            <a:r>
              <a:rPr lang="es-PA" dirty="0" smtClean="0"/>
              <a:t> = 0)</a:t>
            </a:r>
          </a:p>
          <a:p>
            <a:r>
              <a:rPr lang="es-PA" dirty="0" smtClean="0"/>
              <a:t>i3 e i4 están en un factor de k y k + 1</a:t>
            </a:r>
          </a:p>
          <a:p>
            <a:endParaRPr lang="es-PA" dirty="0" smtClean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820" y="5582662"/>
            <a:ext cx="4071252" cy="122305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756" y="145312"/>
            <a:ext cx="3591316" cy="269348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756" y="3104645"/>
            <a:ext cx="3591316" cy="242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8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Diseñe un amplificador operacional</a:t>
            </a:r>
          </a:p>
          <a:p>
            <a:r>
              <a:rPr lang="es-PA" dirty="0" smtClean="0"/>
              <a:t>G = -10, Rin = 100k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Para el siguiente circuito determine los valores de </a:t>
            </a:r>
            <a:r>
              <a:rPr lang="it-IT" i="1" dirty="0"/>
              <a:t>v</a:t>
            </a:r>
            <a:r>
              <a:rPr lang="it-IT" dirty="0"/>
              <a:t>1, </a:t>
            </a:r>
            <a:r>
              <a:rPr lang="it-IT" i="1" dirty="0"/>
              <a:t>i</a:t>
            </a:r>
            <a:r>
              <a:rPr lang="it-IT" dirty="0"/>
              <a:t>1, </a:t>
            </a:r>
            <a:r>
              <a:rPr lang="it-IT" i="1" dirty="0" smtClean="0"/>
              <a:t>i</a:t>
            </a:r>
            <a:r>
              <a:rPr lang="it-IT" dirty="0" smtClean="0"/>
              <a:t>2,</a:t>
            </a:r>
            <a:r>
              <a:rPr lang="it-IT" i="1" dirty="0" smtClean="0"/>
              <a:t>vo</a:t>
            </a:r>
            <a:r>
              <a:rPr lang="it-IT" dirty="0" smtClean="0"/>
              <a:t>, </a:t>
            </a:r>
            <a:r>
              <a:rPr lang="it-IT" i="1" dirty="0"/>
              <a:t>iL</a:t>
            </a:r>
            <a:r>
              <a:rPr lang="it-IT" dirty="0"/>
              <a:t>, </a:t>
            </a:r>
            <a:r>
              <a:rPr lang="it-IT" dirty="0" smtClean="0"/>
              <a:t>e </a:t>
            </a:r>
            <a:r>
              <a:rPr lang="it-IT" i="1" dirty="0" smtClean="0"/>
              <a:t>io</a:t>
            </a:r>
          </a:p>
          <a:p>
            <a:r>
              <a:rPr lang="it-IT" dirty="0" smtClean="0"/>
              <a:t>También determine las ganancias de voltaje, corriente (il/i1) y potencia (p0/p1)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701" y="1671456"/>
            <a:ext cx="2500446" cy="137157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82" y="4403581"/>
            <a:ext cx="3847027" cy="231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8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Respuestas</a:t>
            </a:r>
          </a:p>
          <a:p>
            <a:r>
              <a:rPr lang="es-PA" dirty="0" smtClean="0"/>
              <a:t>R1 = 100M</a:t>
            </a:r>
          </a:p>
          <a:p>
            <a:r>
              <a:rPr lang="es-PA" dirty="0" smtClean="0"/>
              <a:t>R2  = 1M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it-IT" dirty="0"/>
              <a:t>0 V; 1 mA; 1 mA; −10 V; −10 mA; −11 mA; </a:t>
            </a:r>
          </a:p>
          <a:p>
            <a:r>
              <a:rPr lang="it-IT" dirty="0"/>
              <a:t>−10 V/V (20 dB), −10 A/A (20 dB); </a:t>
            </a:r>
            <a:r>
              <a:rPr lang="es-PA" dirty="0"/>
              <a:t>100 W/W (20 dB)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791" y="1642595"/>
            <a:ext cx="2500446" cy="137157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791" y="3540696"/>
            <a:ext cx="3847027" cy="231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1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Amplificador Sumador Ponderado</a:t>
            </a:r>
          </a:p>
          <a:p>
            <a:r>
              <a:rPr lang="es-PA" dirty="0" smtClean="0"/>
              <a:t>Se le dice así porque es una ponderación de los voltajes de entrada</a:t>
            </a:r>
          </a:p>
          <a:p>
            <a:r>
              <a:rPr lang="es-PA" dirty="0" smtClean="0"/>
              <a:t>La suma total de corrientes es la de salida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756" y="2870680"/>
            <a:ext cx="4472349" cy="270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1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0918"/>
            <a:ext cx="9545291" cy="4857481"/>
          </a:xfrm>
        </p:spPr>
        <p:txBody>
          <a:bodyPr>
            <a:normAutofit lnSpcReduction="10000"/>
          </a:bodyPr>
          <a:lstStyle/>
          <a:p>
            <a:r>
              <a:rPr lang="es-PA" b="1" dirty="0" smtClean="0"/>
              <a:t>Presentar el temario de la Universidad</a:t>
            </a:r>
          </a:p>
          <a:p>
            <a:pPr lvl="1"/>
            <a:r>
              <a:rPr lang="es-PA" b="1" dirty="0" smtClean="0"/>
              <a:t>Preguntas</a:t>
            </a:r>
          </a:p>
          <a:p>
            <a:pPr lvl="1"/>
            <a:r>
              <a:rPr lang="es-PA" b="1" dirty="0" smtClean="0"/>
              <a:t>Cambios</a:t>
            </a:r>
          </a:p>
          <a:p>
            <a:pPr lvl="1"/>
            <a:endParaRPr lang="es-PA" b="1" dirty="0"/>
          </a:p>
          <a:p>
            <a:r>
              <a:rPr lang="es-PA" b="1" dirty="0" smtClean="0"/>
              <a:t>Libros de Referencia</a:t>
            </a:r>
          </a:p>
          <a:p>
            <a:pPr lvl="1"/>
            <a:r>
              <a:rPr lang="es-PA" b="1" dirty="0" smtClean="0"/>
              <a:t>Teoría: </a:t>
            </a:r>
            <a:r>
              <a:rPr lang="en-US" b="1" dirty="0"/>
              <a:t>Paul Horowitz, Winfield Hill - The Art of Electronics-Cambridge University Press</a:t>
            </a:r>
            <a:endParaRPr lang="es-PA" b="1" dirty="0" smtClean="0"/>
          </a:p>
          <a:p>
            <a:pPr lvl="1"/>
            <a:r>
              <a:rPr lang="es-PA" b="1" dirty="0" smtClean="0"/>
              <a:t>Práctica:  </a:t>
            </a:r>
            <a:r>
              <a:rPr lang="es-PA" b="1" dirty="0" err="1" smtClean="0"/>
              <a:t>Hanshaw</a:t>
            </a:r>
            <a:r>
              <a:rPr lang="es-PA" b="1" dirty="0" smtClean="0"/>
              <a:t>, Tim; Real </a:t>
            </a:r>
            <a:r>
              <a:rPr lang="es-PA" b="1" dirty="0" err="1" smtClean="0"/>
              <a:t>Analog</a:t>
            </a:r>
            <a:r>
              <a:rPr lang="es-PA" b="1" dirty="0" smtClean="0"/>
              <a:t>, </a:t>
            </a:r>
            <a:r>
              <a:rPr lang="es-PA" b="1" dirty="0" err="1" smtClean="0"/>
              <a:t>An</a:t>
            </a:r>
            <a:r>
              <a:rPr lang="es-PA" b="1" dirty="0" smtClean="0"/>
              <a:t> </a:t>
            </a:r>
            <a:r>
              <a:rPr lang="es-PA" b="1" dirty="0" err="1" smtClean="0"/>
              <a:t>Introduction</a:t>
            </a:r>
            <a:r>
              <a:rPr lang="es-PA" b="1" dirty="0" smtClean="0"/>
              <a:t> to </a:t>
            </a:r>
            <a:r>
              <a:rPr lang="es-PA" b="1" dirty="0" err="1" smtClean="0"/>
              <a:t>Electrical</a:t>
            </a:r>
            <a:r>
              <a:rPr lang="es-PA" b="1" dirty="0" smtClean="0"/>
              <a:t> </a:t>
            </a:r>
            <a:r>
              <a:rPr lang="es-PA" b="1" dirty="0" err="1" smtClean="0"/>
              <a:t>Circuits</a:t>
            </a:r>
            <a:endParaRPr lang="es-PA" b="1" dirty="0" smtClean="0"/>
          </a:p>
          <a:p>
            <a:pPr lvl="1"/>
            <a:endParaRPr lang="es-PA" b="1" dirty="0" smtClean="0"/>
          </a:p>
          <a:p>
            <a:pPr lvl="1"/>
            <a:r>
              <a:rPr lang="es-PA" b="1" dirty="0" smtClean="0"/>
              <a:t>Extras</a:t>
            </a:r>
          </a:p>
          <a:p>
            <a:pPr lvl="2"/>
            <a:r>
              <a:rPr lang="en-US" dirty="0" smtClean="0"/>
              <a:t>Franco, Sergio; Design </a:t>
            </a:r>
            <a:r>
              <a:rPr lang="en-US" dirty="0"/>
              <a:t>with operational amplifiers and analog integrated circuits. Second Edition. McGraw-Hill </a:t>
            </a:r>
            <a:r>
              <a:rPr lang="en-US" dirty="0" smtClean="0"/>
              <a:t>International</a:t>
            </a:r>
          </a:p>
          <a:p>
            <a:pPr lvl="2"/>
            <a:r>
              <a:rPr lang="es-PA" dirty="0"/>
              <a:t>López Rodríguez, </a:t>
            </a:r>
            <a:r>
              <a:rPr lang="es-PA" dirty="0" smtClean="0"/>
              <a:t>Victoriano; Teoría </a:t>
            </a:r>
            <a:r>
              <a:rPr lang="es-PA" dirty="0"/>
              <a:t>de circuitos y electrónica. </a:t>
            </a:r>
            <a:endParaRPr lang="es-PA" b="1" dirty="0" smtClean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Amplificador Sumador Ponderado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Cuando </a:t>
            </a:r>
            <a:r>
              <a:rPr lang="es-PA" dirty="0" err="1" smtClean="0"/>
              <a:t>queremo</a:t>
            </a:r>
            <a:r>
              <a:rPr lang="es-PA" dirty="0" smtClean="0"/>
              <a:t> sumar con signos opuestos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036" y="87721"/>
            <a:ext cx="4538964" cy="26145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69" y="1790309"/>
            <a:ext cx="3778224" cy="9119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69" y="2783920"/>
            <a:ext cx="2665018" cy="74313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1238" y="4589215"/>
            <a:ext cx="5362575" cy="8096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69" y="4116632"/>
            <a:ext cx="5623975" cy="239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9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Diseñar un sumador ponderado donde:</a:t>
            </a:r>
          </a:p>
          <a:p>
            <a:r>
              <a:rPr lang="es-PA" dirty="0" err="1" smtClean="0"/>
              <a:t>vo</a:t>
            </a:r>
            <a:r>
              <a:rPr lang="es-PA" dirty="0" smtClean="0"/>
              <a:t> = -(v1 + 5 v2). </a:t>
            </a:r>
          </a:p>
          <a:p>
            <a:r>
              <a:rPr lang="es-PA" dirty="0" smtClean="0"/>
              <a:t>Escoger Rf para que el máximo voltaje de salida sea 10V</a:t>
            </a:r>
          </a:p>
          <a:p>
            <a:r>
              <a:rPr lang="es-PA" dirty="0" smtClean="0"/>
              <a:t>Y la corriente no exceda 1mA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Diseñe un sumador ponderado con </a:t>
            </a:r>
          </a:p>
          <a:p>
            <a:r>
              <a:rPr lang="es-PA" dirty="0" err="1" smtClean="0"/>
              <a:t>vo</a:t>
            </a:r>
            <a:r>
              <a:rPr lang="es-PA" dirty="0" smtClean="0"/>
              <a:t> = 2v1 + v2 – 4v3 y las mismas restricciones superiores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886" y="87722"/>
            <a:ext cx="4431113" cy="255244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886" y="2672270"/>
            <a:ext cx="2387666" cy="6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5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Respuestas [Tiene más de 1 posibilidad]</a:t>
            </a:r>
          </a:p>
          <a:p>
            <a:r>
              <a:rPr lang="es-PA" i="1" dirty="0" smtClean="0"/>
              <a:t>R</a:t>
            </a:r>
            <a:r>
              <a:rPr lang="es-PA" dirty="0" smtClean="0"/>
              <a:t>1 = 10k, </a:t>
            </a:r>
            <a:r>
              <a:rPr lang="es-PA" i="1" dirty="0" smtClean="0"/>
              <a:t>R</a:t>
            </a:r>
            <a:r>
              <a:rPr lang="es-PA" dirty="0" smtClean="0"/>
              <a:t>2</a:t>
            </a:r>
            <a:r>
              <a:rPr lang="es-PA" dirty="0"/>
              <a:t> </a:t>
            </a:r>
            <a:r>
              <a:rPr lang="es-PA" dirty="0" smtClean="0"/>
              <a:t>= </a:t>
            </a:r>
            <a:r>
              <a:rPr lang="es-PA" dirty="0"/>
              <a:t>2 k, </a:t>
            </a:r>
            <a:r>
              <a:rPr lang="es-PA" dirty="0" smtClean="0"/>
              <a:t>y </a:t>
            </a:r>
            <a:r>
              <a:rPr lang="es-PA" i="1" dirty="0" smtClean="0"/>
              <a:t>Rf</a:t>
            </a:r>
            <a:r>
              <a:rPr lang="es-PA" i="1" dirty="0"/>
              <a:t> </a:t>
            </a:r>
            <a:r>
              <a:rPr lang="es-PA" dirty="0" smtClean="0"/>
              <a:t>= </a:t>
            </a:r>
            <a:r>
              <a:rPr lang="es-PA" dirty="0"/>
              <a:t>10 </a:t>
            </a:r>
            <a:r>
              <a:rPr lang="es-PA" dirty="0" smtClean="0"/>
              <a:t>k</a:t>
            </a:r>
          </a:p>
          <a:p>
            <a:endParaRPr lang="es-PA" dirty="0"/>
          </a:p>
          <a:p>
            <a:r>
              <a:rPr lang="es-PA" i="1" dirty="0" smtClean="0"/>
              <a:t>R</a:t>
            </a:r>
            <a:r>
              <a:rPr lang="es-PA" dirty="0" smtClean="0"/>
              <a:t>1= </a:t>
            </a:r>
            <a:r>
              <a:rPr lang="es-PA" dirty="0"/>
              <a:t>5 k, </a:t>
            </a:r>
            <a:r>
              <a:rPr lang="es-PA" i="1" dirty="0" smtClean="0"/>
              <a:t>R</a:t>
            </a:r>
            <a:r>
              <a:rPr lang="es-PA" dirty="0" smtClean="0"/>
              <a:t>2 = </a:t>
            </a:r>
            <a:r>
              <a:rPr lang="es-PA" dirty="0"/>
              <a:t>10 k, </a:t>
            </a:r>
            <a:r>
              <a:rPr lang="es-PA" i="1" dirty="0" smtClean="0"/>
              <a:t>Ra </a:t>
            </a:r>
            <a:r>
              <a:rPr lang="es-PA" dirty="0" smtClean="0"/>
              <a:t>= </a:t>
            </a:r>
            <a:r>
              <a:rPr lang="es-PA" dirty="0"/>
              <a:t>10 k, </a:t>
            </a:r>
            <a:r>
              <a:rPr lang="es-PA" i="1" dirty="0" smtClean="0"/>
              <a:t>Rb </a:t>
            </a:r>
            <a:r>
              <a:rPr lang="es-PA" dirty="0" smtClean="0"/>
              <a:t>= </a:t>
            </a:r>
            <a:r>
              <a:rPr lang="es-PA" dirty="0"/>
              <a:t>10 k, </a:t>
            </a:r>
            <a:r>
              <a:rPr lang="es-PA" i="1" dirty="0" smtClean="0"/>
              <a:t>R</a:t>
            </a:r>
            <a:r>
              <a:rPr lang="es-PA" dirty="0" smtClean="0"/>
              <a:t>3 = </a:t>
            </a:r>
            <a:r>
              <a:rPr lang="es-PA" dirty="0"/>
              <a:t>2.5 k</a:t>
            </a:r>
            <a:r>
              <a:rPr lang="es-PA" dirty="0" smtClean="0"/>
              <a:t>, </a:t>
            </a:r>
            <a:r>
              <a:rPr lang="es-PA" i="1" dirty="0" err="1" smtClean="0"/>
              <a:t>Rc</a:t>
            </a:r>
            <a:r>
              <a:rPr lang="es-PA" i="1" dirty="0" smtClean="0"/>
              <a:t> </a:t>
            </a:r>
            <a:r>
              <a:rPr lang="es-PA" dirty="0" smtClean="0"/>
              <a:t>= </a:t>
            </a:r>
            <a:r>
              <a:rPr lang="es-PA" dirty="0"/>
              <a:t>10 k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886" y="87722"/>
            <a:ext cx="4431113" cy="255244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827" y="2672270"/>
            <a:ext cx="2387666" cy="6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8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Repasando un poco el amplificador inversor</a:t>
            </a:r>
          </a:p>
          <a:p>
            <a:endParaRPr lang="es-PA" dirty="0"/>
          </a:p>
          <a:p>
            <a:r>
              <a:rPr lang="es-PA" dirty="0" smtClean="0"/>
              <a:t>Ganancia de lazo abierto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Concluimos 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Y su porcentaje de error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956" y="1152983"/>
            <a:ext cx="5476808" cy="23417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92" y="2599334"/>
            <a:ext cx="2543175" cy="8953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92" y="3878820"/>
            <a:ext cx="1190625" cy="7239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2794" y="4602719"/>
            <a:ext cx="4729468" cy="80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7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Más sobre el amplificador de diferencia</a:t>
            </a:r>
          </a:p>
          <a:p>
            <a:r>
              <a:rPr lang="es-PA" dirty="0" smtClean="0"/>
              <a:t>Lo podemos reducir en una señal de modo </a:t>
            </a:r>
            <a:r>
              <a:rPr lang="es-PA" dirty="0" err="1" smtClean="0"/>
              <a:t>comun</a:t>
            </a:r>
            <a:r>
              <a:rPr lang="es-PA" dirty="0" smtClean="0"/>
              <a:t> y otra diferencial</a:t>
            </a:r>
          </a:p>
          <a:p>
            <a:pPr lvl="1"/>
            <a:r>
              <a:rPr lang="es-PA" dirty="0" smtClean="0"/>
              <a:t>Recordar que idealmente se rechaza el modo común, en la realidad persiste.</a:t>
            </a:r>
          </a:p>
          <a:p>
            <a:r>
              <a:rPr lang="es-PA" dirty="0" smtClean="0"/>
              <a:t>La eficiencia se mide </a:t>
            </a:r>
            <a:r>
              <a:rPr lang="es-PA" dirty="0" err="1" smtClean="0"/>
              <a:t>pr</a:t>
            </a:r>
            <a:r>
              <a:rPr lang="es-PA" dirty="0" smtClean="0"/>
              <a:t> el modo de rechazo de modo común es</a:t>
            </a:r>
          </a:p>
          <a:p>
            <a:r>
              <a:rPr lang="es-PA" dirty="0" smtClean="0"/>
              <a:t>Veamos a detalle un amplificador de </a:t>
            </a:r>
            <a:r>
              <a:rPr lang="es-PA" dirty="0" err="1" smtClean="0"/>
              <a:t>dif</a:t>
            </a:r>
            <a:r>
              <a:rPr lang="es-PA" dirty="0" smtClean="0"/>
              <a:t>…</a:t>
            </a:r>
          </a:p>
          <a:p>
            <a:r>
              <a:rPr lang="es-PA" dirty="0" smtClean="0"/>
              <a:t>… más completo</a:t>
            </a:r>
          </a:p>
          <a:p>
            <a:r>
              <a:rPr lang="es-PA" dirty="0" smtClean="0"/>
              <a:t>Por el principio de superposición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Para que esto ocurra:</a:t>
            </a:r>
          </a:p>
          <a:p>
            <a:r>
              <a:rPr lang="es-PA" dirty="0" smtClean="0"/>
              <a:t>R1 = R3, R4 = R2</a:t>
            </a:r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690" y="1710324"/>
            <a:ext cx="2459074" cy="50484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235" y="2590395"/>
            <a:ext cx="2211141" cy="71790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5409" y="3567616"/>
            <a:ext cx="3232333" cy="260136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006" y="3072740"/>
            <a:ext cx="2638425" cy="19335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7548" y="4366995"/>
            <a:ext cx="1680647" cy="81031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9597" y="4366995"/>
            <a:ext cx="2685605" cy="81031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1820" y="5305723"/>
            <a:ext cx="2771509" cy="86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3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Más sobre el amplificador de diferencia</a:t>
            </a:r>
          </a:p>
          <a:p>
            <a:r>
              <a:rPr lang="es-PA" dirty="0" smtClean="0"/>
              <a:t>Ahora consideremos que solo hay una señal de modo común</a:t>
            </a:r>
          </a:p>
          <a:p>
            <a:r>
              <a:rPr lang="es-PA" dirty="0" smtClean="0"/>
              <a:t>La corriente i1 se puede calcular</a:t>
            </a:r>
          </a:p>
          <a:p>
            <a:r>
              <a:rPr lang="es-PA" dirty="0" smtClean="0"/>
              <a:t>El voltaje de salida es</a:t>
            </a:r>
          </a:p>
          <a:p>
            <a:endParaRPr lang="es-PA" dirty="0"/>
          </a:p>
          <a:p>
            <a:r>
              <a:rPr lang="es-PA" dirty="0" smtClean="0"/>
              <a:t>Sustituyendo i2 = i1…</a:t>
            </a:r>
          </a:p>
          <a:p>
            <a:r>
              <a:rPr lang="es-PA" dirty="0" smtClean="0"/>
              <a:t>… el voltaje de salida sería</a:t>
            </a:r>
          </a:p>
          <a:p>
            <a:r>
              <a:rPr lang="es-PA" dirty="0" smtClean="0"/>
              <a:t>La ganancia de modo común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 diseñamos con resistencia del mismo valor</a:t>
            </a:r>
          </a:p>
          <a:p>
            <a:r>
              <a:rPr lang="es-PA" dirty="0" smtClean="0"/>
              <a:t>R3 = R1, R4 = R2</a:t>
            </a:r>
            <a:endParaRPr lang="es-PA" dirty="0"/>
          </a:p>
          <a:p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334" y="2160675"/>
            <a:ext cx="2557530" cy="139024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444" y="2688708"/>
            <a:ext cx="2425890" cy="86221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424" y="3522747"/>
            <a:ext cx="2879381" cy="124858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32" y="4723003"/>
            <a:ext cx="3860935" cy="86985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431" y="5448237"/>
            <a:ext cx="1267226" cy="81756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2043" y="38636"/>
            <a:ext cx="33909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6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Más sobre el amplificador de diferencia</a:t>
            </a:r>
          </a:p>
          <a:p>
            <a:r>
              <a:rPr lang="es-PA" dirty="0" smtClean="0"/>
              <a:t>Para CMRR el amplificador tiene que tener alta impedancia de entrada</a:t>
            </a:r>
          </a:p>
          <a:p>
            <a:r>
              <a:rPr lang="es-PA" dirty="0" smtClean="0"/>
              <a:t>Para conseguir </a:t>
            </a:r>
            <a:r>
              <a:rPr lang="es-PA" dirty="0" err="1" smtClean="0"/>
              <a:t>Rid</a:t>
            </a:r>
            <a:r>
              <a:rPr lang="es-PA" dirty="0" smtClean="0"/>
              <a:t>, se asume como comentamos R3 = R1, R2 = R4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Realizamos una malla gracias a la corto virtual</a:t>
            </a:r>
          </a:p>
          <a:p>
            <a:endParaRPr lang="es-PA" dirty="0"/>
          </a:p>
          <a:p>
            <a:r>
              <a:rPr lang="es-PA" dirty="0" smtClean="0"/>
              <a:t>Finalmente tenemos la entrada diferencial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409" y="2073424"/>
            <a:ext cx="940865" cy="76099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174" y="4119885"/>
            <a:ext cx="2458235" cy="68479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773" y="5044443"/>
            <a:ext cx="1363817" cy="6629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213" y="2525544"/>
            <a:ext cx="3160287" cy="191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4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Considere el amplificador diferencial</a:t>
            </a:r>
          </a:p>
          <a:p>
            <a:r>
              <a:rPr lang="es-PA" dirty="0" smtClean="0"/>
              <a:t>R1 = R3 = 2K, R2 = R4 = 200k</a:t>
            </a:r>
          </a:p>
          <a:p>
            <a:r>
              <a:rPr lang="es-PA" dirty="0" smtClean="0"/>
              <a:t>Encuentre Ad</a:t>
            </a:r>
          </a:p>
          <a:p>
            <a:r>
              <a:rPr lang="es-PA" dirty="0" smtClean="0"/>
              <a:t>Encuentre el valor de la entrada diferencial </a:t>
            </a:r>
            <a:r>
              <a:rPr lang="es-PA" dirty="0" err="1" smtClean="0"/>
              <a:t>Rid</a:t>
            </a:r>
            <a:r>
              <a:rPr lang="es-PA" dirty="0" smtClean="0"/>
              <a:t> y la resistencia Ro</a:t>
            </a:r>
          </a:p>
          <a:p>
            <a:r>
              <a:rPr lang="es-PA" dirty="0" smtClean="0"/>
              <a:t>Si los resistores son de 1% de tolerancia use esta </a:t>
            </a:r>
            <a:r>
              <a:rPr lang="es-PA" dirty="0" err="1" smtClean="0"/>
              <a:t>ecuanción</a:t>
            </a:r>
            <a:r>
              <a:rPr lang="es-PA" dirty="0" smtClean="0"/>
              <a:t> y calcule </a:t>
            </a:r>
            <a:r>
              <a:rPr lang="es-PA" dirty="0" err="1" smtClean="0"/>
              <a:t>Acm</a:t>
            </a:r>
            <a:r>
              <a:rPr lang="es-PA" dirty="0" smtClean="0"/>
              <a:t> y CMRR </a:t>
            </a:r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Encuentre los valores de resistencia para una ganancia de 10 y </a:t>
            </a:r>
            <a:r>
              <a:rPr lang="es-PA" dirty="0" err="1" smtClean="0"/>
              <a:t>Rid</a:t>
            </a:r>
            <a:r>
              <a:rPr lang="es-PA" dirty="0" smtClean="0"/>
              <a:t> = 20k 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488" y="1152983"/>
            <a:ext cx="2594009" cy="17970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14" y="3479815"/>
            <a:ext cx="3120041" cy="75548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121" y="4858321"/>
            <a:ext cx="2725088" cy="18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5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Considere el amplificador diferencial</a:t>
            </a:r>
          </a:p>
          <a:p>
            <a:r>
              <a:rPr lang="es-PA" dirty="0" smtClean="0"/>
              <a:t>R1 = R3 = 2K, R2 = R4 = 200k</a:t>
            </a:r>
          </a:p>
          <a:p>
            <a:r>
              <a:rPr lang="es-PA" dirty="0" smtClean="0"/>
              <a:t>Encuentre Ad</a:t>
            </a:r>
          </a:p>
          <a:p>
            <a:r>
              <a:rPr lang="es-PA" dirty="0" smtClean="0"/>
              <a:t>Encuentre el valor de la entrada diferencial </a:t>
            </a:r>
            <a:r>
              <a:rPr lang="es-PA" dirty="0" err="1" smtClean="0"/>
              <a:t>Rid</a:t>
            </a:r>
            <a:r>
              <a:rPr lang="es-PA" dirty="0" smtClean="0"/>
              <a:t> y la resistencia Ro</a:t>
            </a:r>
          </a:p>
          <a:p>
            <a:r>
              <a:rPr lang="es-PA" dirty="0" smtClean="0"/>
              <a:t>Si los resistores son de 1% de tolerancia calcule la peor ganancia </a:t>
            </a:r>
            <a:r>
              <a:rPr lang="es-PA" dirty="0" err="1" smtClean="0"/>
              <a:t>Acm</a:t>
            </a:r>
            <a:r>
              <a:rPr lang="es-PA" dirty="0" smtClean="0"/>
              <a:t> y CMRR </a:t>
            </a:r>
          </a:p>
          <a:p>
            <a:endParaRPr lang="es-PA" dirty="0" smtClean="0"/>
          </a:p>
          <a:p>
            <a:r>
              <a:rPr lang="es-PA" dirty="0" smtClean="0"/>
              <a:t>Encuentre los valores de resistencia para una ganancia de 10 y </a:t>
            </a:r>
            <a:r>
              <a:rPr lang="es-PA" dirty="0" err="1" smtClean="0"/>
              <a:t>Rid</a:t>
            </a:r>
            <a:r>
              <a:rPr lang="es-PA" dirty="0" smtClean="0"/>
              <a:t> = 20k 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488" y="1152983"/>
            <a:ext cx="2594009" cy="17970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565" y="1152983"/>
            <a:ext cx="3120041" cy="75548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0" y="4369268"/>
            <a:ext cx="2990563" cy="20107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900" y="255732"/>
            <a:ext cx="1809750" cy="6381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5910" y="255732"/>
            <a:ext cx="942625" cy="65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0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Considere el amplificador diferencial</a:t>
            </a:r>
          </a:p>
          <a:p>
            <a:r>
              <a:rPr lang="es-PA" dirty="0" smtClean="0"/>
              <a:t>R1 = R3 = 2K, R2 = R4 = 200k</a:t>
            </a:r>
          </a:p>
          <a:p>
            <a:r>
              <a:rPr lang="es-PA" dirty="0" smtClean="0"/>
              <a:t>Ad = 100V/V</a:t>
            </a:r>
          </a:p>
          <a:p>
            <a:r>
              <a:rPr lang="es-PA" dirty="0" err="1" smtClean="0"/>
              <a:t>Rid</a:t>
            </a:r>
            <a:r>
              <a:rPr lang="es-PA" dirty="0" smtClean="0"/>
              <a:t> = 4K, Ro = 0</a:t>
            </a:r>
          </a:p>
          <a:p>
            <a:r>
              <a:rPr lang="es-PA" dirty="0" err="1" smtClean="0"/>
              <a:t>Acm</a:t>
            </a:r>
            <a:r>
              <a:rPr lang="es-PA" dirty="0" smtClean="0"/>
              <a:t> = 0.04 V/V, CMRR = 67 </a:t>
            </a:r>
            <a:r>
              <a:rPr lang="es-PA" dirty="0" err="1" smtClean="0"/>
              <a:t>db</a:t>
            </a:r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Encuentre los valores de resistencia para una ganancia de 10 y </a:t>
            </a:r>
            <a:r>
              <a:rPr lang="es-PA" dirty="0" err="1" smtClean="0"/>
              <a:t>Rid</a:t>
            </a:r>
            <a:r>
              <a:rPr lang="es-PA" dirty="0" smtClean="0"/>
              <a:t> = 20k</a:t>
            </a:r>
          </a:p>
          <a:p>
            <a:r>
              <a:rPr lang="es-PA" dirty="0" smtClean="0"/>
              <a:t>R1 = 1k, R2 = 10k</a:t>
            </a:r>
          </a:p>
          <a:p>
            <a:r>
              <a:rPr lang="es-PA" dirty="0" smtClean="0"/>
              <a:t>R1 = R3, R2 = R4 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488" y="1152983"/>
            <a:ext cx="2594009" cy="17970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565" y="1152983"/>
            <a:ext cx="3120041" cy="75548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516" y="4369268"/>
            <a:ext cx="2990563" cy="20107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900" y="255732"/>
            <a:ext cx="1809750" cy="6381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5910" y="255732"/>
            <a:ext cx="942625" cy="65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3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3137268"/>
          </a:xfrm>
        </p:spPr>
        <p:txBody>
          <a:bodyPr/>
          <a:lstStyle/>
          <a:p>
            <a:r>
              <a:rPr lang="es-PA" dirty="0" smtClean="0"/>
              <a:t>Proporcionar </a:t>
            </a:r>
            <a:r>
              <a:rPr lang="es-PA" dirty="0"/>
              <a:t>criterios de especificaciones y de diseño de los circuitos electrónicos analógicos. </a:t>
            </a:r>
            <a:endParaRPr lang="es-PA" dirty="0" smtClean="0"/>
          </a:p>
          <a:p>
            <a:r>
              <a:rPr lang="es-PA" dirty="0" smtClean="0"/>
              <a:t>Enumerar </a:t>
            </a:r>
            <a:r>
              <a:rPr lang="es-PA" dirty="0"/>
              <a:t>las funciones y aplicaciones de los AO. </a:t>
            </a:r>
          </a:p>
          <a:p>
            <a:r>
              <a:rPr lang="es-PA" dirty="0" smtClean="0"/>
              <a:t>Conocer </a:t>
            </a:r>
            <a:r>
              <a:rPr lang="es-PA" dirty="0"/>
              <a:t>los aspectos tecnológicos básicos del diseño de los AO. </a:t>
            </a:r>
          </a:p>
          <a:p>
            <a:r>
              <a:rPr lang="es-PA" dirty="0"/>
              <a:t>Aplicar las técnicas básicas analíticas y de diseño de circuitos con AO y su utilización en circuitos electrónicos sencillos. </a:t>
            </a:r>
          </a:p>
          <a:p>
            <a:r>
              <a:rPr lang="es-PA" dirty="0" smtClean="0"/>
              <a:t>Diseñar </a:t>
            </a:r>
            <a:r>
              <a:rPr lang="es-PA" dirty="0"/>
              <a:t>bloques de circuitos con AO. </a:t>
            </a:r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Instrumentación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Para resolver el problema de impedancias del amplificador diferencial</a:t>
            </a:r>
          </a:p>
          <a:p>
            <a:r>
              <a:rPr lang="es-PA" dirty="0" smtClean="0"/>
              <a:t>podríamos utilizar buffers de voltaje en la entrada</a:t>
            </a:r>
          </a:p>
          <a:p>
            <a:endParaRPr lang="es-PA" dirty="0"/>
          </a:p>
          <a:p>
            <a:r>
              <a:rPr lang="es-PA" dirty="0" smtClean="0"/>
              <a:t>Con el amplificador de instrumentación podemos proporcionar tanto alta resistencia de entrada como </a:t>
            </a:r>
            <a:r>
              <a:rPr lang="es-PA" dirty="0" err="1" smtClean="0"/>
              <a:t>buffering</a:t>
            </a:r>
            <a:r>
              <a:rPr lang="es-PA" dirty="0" smtClean="0"/>
              <a:t> de la señal</a:t>
            </a:r>
          </a:p>
          <a:p>
            <a:r>
              <a:rPr lang="es-PA" dirty="0" smtClean="0"/>
              <a:t>La primera etapa ofrece no inversión y la segunda una amplificación adicional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79" y="3754525"/>
            <a:ext cx="4305300" cy="29908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937" y="798489"/>
            <a:ext cx="26003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8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Instrumentación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Podemos resumir el amplificador de instrumentación en la siguiente figura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 pesar que el circuito tiene amplia impedancia de entrada y alta ganancia tiene sus contras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62" y="1708260"/>
            <a:ext cx="3926849" cy="184936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298" y="1711318"/>
            <a:ext cx="6067425" cy="304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203" y="383972"/>
            <a:ext cx="2005411" cy="90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7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Instrumentación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Podemos resumir el amplificador de instrumentación en la siguiente figura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El voltaje de modo común es amplificado en las primeras etapas, lo cual se nota en A1 y A3.  Aún cuando el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 no se satura, este se verá afectada su CMRR</a:t>
            </a:r>
          </a:p>
          <a:p>
            <a:r>
              <a:rPr lang="es-PA" dirty="0" smtClean="0"/>
              <a:t>Los amplificadores de entrada tienen que estar perfectamente </a:t>
            </a:r>
            <a:r>
              <a:rPr lang="es-PA" dirty="0" err="1" smtClean="0"/>
              <a:t>matchados</a:t>
            </a:r>
            <a:r>
              <a:rPr lang="es-PA" dirty="0" smtClean="0"/>
              <a:t>, sino aparecerá una señal en sus salidas y será amplificada por el </a:t>
            </a:r>
            <a:r>
              <a:rPr lang="es-PA" dirty="0" err="1" smtClean="0"/>
              <a:t>cto</a:t>
            </a:r>
            <a:r>
              <a:rPr lang="es-PA" dirty="0" smtClean="0"/>
              <a:t>. de amplificador de salida.</a:t>
            </a:r>
          </a:p>
          <a:p>
            <a:r>
              <a:rPr lang="es-PA" dirty="0" smtClean="0"/>
              <a:t>Ad debe ser variada simultáneamente, los dos resistores llamados R1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589" y="1053673"/>
            <a:ext cx="2005411" cy="90176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872" y="1675050"/>
            <a:ext cx="3293021" cy="228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5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Instrumentación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El problema se resuelve quitando el lado común de R1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Si alguna de las resistencias R2 fuese diferente tendríamos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813" y="191281"/>
            <a:ext cx="3293021" cy="22876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92" y="1670589"/>
            <a:ext cx="5486399" cy="275611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4" y="1888185"/>
            <a:ext cx="2241303" cy="7728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74" y="2759772"/>
            <a:ext cx="1965707" cy="14812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94" y="4463074"/>
            <a:ext cx="2554449" cy="9402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6908" y="5151550"/>
            <a:ext cx="2851769" cy="109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2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Instrumentación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Diseñe un amplificador de instrumentación:</a:t>
            </a:r>
          </a:p>
          <a:p>
            <a:r>
              <a:rPr lang="es-PA" dirty="0" smtClean="0"/>
              <a:t>Rango Ad = 2 @ 1000 con un </a:t>
            </a:r>
            <a:r>
              <a:rPr lang="es-PA" dirty="0" err="1" smtClean="0"/>
              <a:t>Pot</a:t>
            </a:r>
            <a:r>
              <a:rPr lang="es-PA" dirty="0" smtClean="0"/>
              <a:t>. De 100k</a:t>
            </a:r>
          </a:p>
          <a:p>
            <a:r>
              <a:rPr lang="es-PA" dirty="0" smtClean="0"/>
              <a:t>Consejo:</a:t>
            </a:r>
          </a:p>
          <a:p>
            <a:pPr lvl="1"/>
            <a:r>
              <a:rPr lang="es-PA" dirty="0" smtClean="0"/>
              <a:t>Diseñe la primera etapa con la ganancia máxima</a:t>
            </a:r>
          </a:p>
          <a:p>
            <a:pPr lvl="1"/>
            <a:r>
              <a:rPr lang="es-PA" dirty="0" smtClean="0"/>
              <a:t>La segunda etapa con solo ganancia 1</a:t>
            </a:r>
          </a:p>
          <a:p>
            <a:pPr lvl="1"/>
            <a:r>
              <a:rPr lang="es-PA" dirty="0" smtClean="0"/>
              <a:t>Tome R1 como = R1a + </a:t>
            </a:r>
            <a:r>
              <a:rPr lang="es-PA" dirty="0" err="1" smtClean="0"/>
              <a:t>Rpot</a:t>
            </a:r>
            <a:r>
              <a:rPr lang="es-PA" dirty="0"/>
              <a:t>.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908" y="175040"/>
            <a:ext cx="3812146" cy="1915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908" y="2169294"/>
            <a:ext cx="2241303" cy="7728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549" y="3116955"/>
            <a:ext cx="1965707" cy="14812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908" y="4724016"/>
            <a:ext cx="2554449" cy="9402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1550" y="5852862"/>
            <a:ext cx="2256662" cy="86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6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Instrumentación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Diseñe un amplificador de instrumentación:</a:t>
            </a:r>
          </a:p>
          <a:p>
            <a:r>
              <a:rPr lang="es-PA" dirty="0" err="1" smtClean="0"/>
              <a:t>Resp</a:t>
            </a:r>
            <a:r>
              <a:rPr lang="es-PA" dirty="0" smtClean="0"/>
              <a:t>:</a:t>
            </a:r>
          </a:p>
          <a:p>
            <a:r>
              <a:rPr lang="es-PA" dirty="0" smtClean="0"/>
              <a:t>R1 = 200.4</a:t>
            </a:r>
          </a:p>
          <a:p>
            <a:r>
              <a:rPr lang="es-PA" dirty="0" smtClean="0"/>
              <a:t>R2 = 100.2k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908" y="175040"/>
            <a:ext cx="3812146" cy="1915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908" y="2169294"/>
            <a:ext cx="2241303" cy="7728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549" y="3116955"/>
            <a:ext cx="1965707" cy="14812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908" y="4724016"/>
            <a:ext cx="2554449" cy="9402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1550" y="5852862"/>
            <a:ext cx="2256662" cy="86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5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 y Diferenciación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Los circuitos anteriores eran puramente resistivos y por consiguiente independientes de la frecuencia</a:t>
            </a:r>
          </a:p>
          <a:p>
            <a:r>
              <a:rPr lang="es-PA" dirty="0" smtClean="0"/>
              <a:t>La configuración del amplificador inversor con impedancias se dictamina como sigue: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Recuerde que la transformada de Laplace elimina el dominio del tiempo</a:t>
            </a:r>
          </a:p>
          <a:p>
            <a:r>
              <a:rPr lang="es-PA" dirty="0" smtClean="0"/>
              <a:t>Recuerde también que </a:t>
            </a:r>
            <a:r>
              <a:rPr lang="es-PA" dirty="0" smtClean="0">
                <a:sym typeface="Symbol" panose="05050102010706020507" pitchFamily="18" charset="2"/>
              </a:rPr>
              <a:t>V = I*t/C, o sea que el voltaje varia linealmente con el tiempo</a:t>
            </a:r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927" y="3074696"/>
            <a:ext cx="1438275" cy="7143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92" y="2479384"/>
            <a:ext cx="38957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2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Derive la ecuación del siguiente </a:t>
            </a:r>
            <a:r>
              <a:rPr lang="es-PA" dirty="0" err="1" smtClean="0"/>
              <a:t>op-amp</a:t>
            </a:r>
            <a:endParaRPr lang="es-PA" dirty="0"/>
          </a:p>
          <a:p>
            <a:r>
              <a:rPr lang="en-US" dirty="0" err="1" smtClean="0"/>
              <a:t>Diseñe</a:t>
            </a:r>
            <a:r>
              <a:rPr lang="en-US" dirty="0" smtClean="0"/>
              <a:t> un </a:t>
            </a:r>
            <a:r>
              <a:rPr lang="en-US" dirty="0" err="1" smtClean="0"/>
              <a:t>ciercuito</a:t>
            </a:r>
            <a:r>
              <a:rPr lang="en-US" dirty="0" smtClean="0"/>
              <a:t> para </a:t>
            </a:r>
            <a:r>
              <a:rPr lang="en-US" dirty="0" err="1" smtClean="0"/>
              <a:t>obtener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Una </a:t>
            </a:r>
            <a:r>
              <a:rPr lang="en-US" dirty="0" err="1" smtClean="0"/>
              <a:t>ganacia</a:t>
            </a:r>
            <a:r>
              <a:rPr lang="en-US" dirty="0" smtClean="0"/>
              <a:t> DC de 40dB, a 3-db de </a:t>
            </a:r>
            <a:r>
              <a:rPr lang="en-US" dirty="0" err="1" smtClean="0"/>
              <a:t>frecuencia</a:t>
            </a:r>
            <a:r>
              <a:rPr lang="en-US" dirty="0" smtClean="0"/>
              <a:t> de 1kHz 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Rin</a:t>
            </a:r>
            <a:r>
              <a:rPr lang="en-US" dirty="0" smtClean="0"/>
              <a:t>  de 1k</a:t>
            </a:r>
            <a:r>
              <a:rPr lang="en-US" dirty="0"/>
              <a:t>. 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9097" y="3181529"/>
            <a:ext cx="1438275" cy="7143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972" y="1617763"/>
            <a:ext cx="2627290" cy="128473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133" y="2756593"/>
            <a:ext cx="26765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2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err="1" smtClean="0"/>
              <a:t>Deriver</a:t>
            </a:r>
            <a:r>
              <a:rPr lang="es-PA" dirty="0" smtClean="0"/>
              <a:t> la ecuación del siguiente </a:t>
            </a:r>
            <a:r>
              <a:rPr lang="es-PA" dirty="0" err="1" smtClean="0"/>
              <a:t>op-amp</a:t>
            </a:r>
            <a:endParaRPr lang="es-PA" dirty="0"/>
          </a:p>
          <a:p>
            <a:r>
              <a:rPr lang="es-PA" dirty="0" smtClean="0"/>
              <a:t>Frecuencia a 3db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40db = 20 </a:t>
            </a:r>
            <a:r>
              <a:rPr lang="es-PA" dirty="0" err="1" smtClean="0"/>
              <a:t>Log|Av</a:t>
            </a:r>
            <a:r>
              <a:rPr lang="es-PA" dirty="0" smtClean="0"/>
              <a:t>|; </a:t>
            </a:r>
            <a:r>
              <a:rPr lang="es-PA" dirty="0" err="1" smtClean="0"/>
              <a:t>Av</a:t>
            </a:r>
            <a:r>
              <a:rPr lang="es-PA" dirty="0" smtClean="0"/>
              <a:t> = 100</a:t>
            </a:r>
          </a:p>
          <a:p>
            <a:r>
              <a:rPr lang="es-PA" dirty="0" smtClean="0"/>
              <a:t>R2 = 100k</a:t>
            </a:r>
          </a:p>
          <a:p>
            <a:r>
              <a:rPr lang="es-PA" dirty="0" smtClean="0"/>
              <a:t>R1 = 1k.  Porque Rin = 1k </a:t>
            </a:r>
          </a:p>
          <a:p>
            <a:r>
              <a:rPr lang="es-PA" dirty="0" smtClean="0"/>
              <a:t>C = 1.59nF</a:t>
            </a:r>
          </a:p>
          <a:p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239" y="1210748"/>
            <a:ext cx="2676525" cy="25241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19" y="1126169"/>
            <a:ext cx="2556156" cy="118313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719" y="2305318"/>
            <a:ext cx="2508489" cy="108243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719" y="3401150"/>
            <a:ext cx="1464060" cy="95861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8095" y="1881534"/>
            <a:ext cx="1338263" cy="84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9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err="1" smtClean="0"/>
              <a:t>Deriver</a:t>
            </a:r>
            <a:r>
              <a:rPr lang="es-PA" dirty="0" smtClean="0"/>
              <a:t> la ecuación del siguiente </a:t>
            </a:r>
            <a:r>
              <a:rPr lang="es-PA" dirty="0" err="1" smtClean="0"/>
              <a:t>op-amp</a:t>
            </a:r>
            <a:endParaRPr lang="es-PA" dirty="0"/>
          </a:p>
          <a:p>
            <a:r>
              <a:rPr lang="es-PA" dirty="0" smtClean="0"/>
              <a:t>Frecuencia a 3db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40db = 20 </a:t>
            </a:r>
            <a:r>
              <a:rPr lang="es-PA" dirty="0" err="1" smtClean="0"/>
              <a:t>Log|Av</a:t>
            </a:r>
            <a:r>
              <a:rPr lang="es-PA" dirty="0" smtClean="0"/>
              <a:t>|; </a:t>
            </a:r>
            <a:r>
              <a:rPr lang="es-PA" dirty="0" err="1" smtClean="0"/>
              <a:t>Av</a:t>
            </a:r>
            <a:r>
              <a:rPr lang="es-PA" dirty="0" smtClean="0"/>
              <a:t> = 100</a:t>
            </a:r>
          </a:p>
          <a:p>
            <a:r>
              <a:rPr lang="es-PA" dirty="0" smtClean="0"/>
              <a:t>R2 = 100k</a:t>
            </a:r>
          </a:p>
          <a:p>
            <a:r>
              <a:rPr lang="es-PA" dirty="0" smtClean="0"/>
              <a:t>R1 = 1k.  Porque Rin = 1k </a:t>
            </a:r>
          </a:p>
          <a:p>
            <a:r>
              <a:rPr lang="es-PA" dirty="0" smtClean="0"/>
              <a:t>C = 1.59nF</a:t>
            </a:r>
          </a:p>
          <a:p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239" y="1210748"/>
            <a:ext cx="2676525" cy="25241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19" y="1126169"/>
            <a:ext cx="2556156" cy="118313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719" y="2305318"/>
            <a:ext cx="2508489" cy="108243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719" y="3401150"/>
            <a:ext cx="1464060" cy="95861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8095" y="1881534"/>
            <a:ext cx="1338263" cy="84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1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Representación de Un Sistema basado en el curso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2083242"/>
            <a:ext cx="10931996" cy="4613771"/>
          </a:xfrm>
        </p:spPr>
        <p:txBody>
          <a:bodyPr>
            <a:normAutofit lnSpcReduction="1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b="1" i="1" dirty="0"/>
              <a:t>Puede usar tarjetas hijas de cualquier plataforma</a:t>
            </a:r>
            <a:r>
              <a:rPr lang="es-PA" b="1" i="1" dirty="0" smtClean="0"/>
              <a:t>!</a:t>
            </a:r>
            <a:endParaRPr lang="es-PA" b="1" dirty="0" smtClean="0">
              <a:solidFill>
                <a:srgbClr val="FF0000"/>
              </a:solidFill>
            </a:endParaRPr>
          </a:p>
          <a:p>
            <a:r>
              <a:rPr lang="es-PA" dirty="0"/>
              <a:t>Manual de Uso, Formato Digital (corto) = 10</a:t>
            </a:r>
            <a:r>
              <a:rPr lang="es-PA" dirty="0" smtClean="0"/>
              <a:t>%</a:t>
            </a:r>
          </a:p>
          <a:p>
            <a:r>
              <a:rPr lang="es-PA" dirty="0"/>
              <a:t>Circuito Esquemático en </a:t>
            </a:r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= 15</a:t>
            </a:r>
            <a:r>
              <a:rPr lang="es-PA" dirty="0" smtClean="0"/>
              <a:t>%</a:t>
            </a:r>
          </a:p>
          <a:p>
            <a:r>
              <a:rPr lang="es-PA" dirty="0" smtClean="0"/>
              <a:t>Simulación = 30%</a:t>
            </a:r>
          </a:p>
          <a:p>
            <a:r>
              <a:rPr lang="es-PA" dirty="0" smtClean="0"/>
              <a:t>Desarrollo Físico de Hardware = 35%</a:t>
            </a:r>
          </a:p>
          <a:p>
            <a:r>
              <a:rPr lang="es-PA" dirty="0" smtClean="0"/>
              <a:t>Diagrama </a:t>
            </a:r>
            <a:r>
              <a:rPr lang="es-PA" dirty="0"/>
              <a:t>de </a:t>
            </a:r>
            <a:r>
              <a:rPr lang="es-PA" dirty="0" smtClean="0"/>
              <a:t>Bloques = 15</a:t>
            </a:r>
            <a:r>
              <a:rPr lang="es-PA" dirty="0"/>
              <a:t>%</a:t>
            </a:r>
          </a:p>
          <a:p>
            <a:r>
              <a:rPr lang="es-PA" dirty="0" smtClean="0"/>
              <a:t>Ecuaciones = </a:t>
            </a:r>
            <a:r>
              <a:rPr lang="es-PA" dirty="0"/>
              <a:t>10%</a:t>
            </a:r>
          </a:p>
          <a:p>
            <a:r>
              <a:rPr lang="es-PA" dirty="0" smtClean="0"/>
              <a:t>Informe </a:t>
            </a:r>
            <a:r>
              <a:rPr lang="es-PA" dirty="0"/>
              <a:t>Final  y defensa = </a:t>
            </a:r>
            <a:r>
              <a:rPr lang="es-PA" dirty="0" smtClean="0"/>
              <a:t>5%</a:t>
            </a:r>
            <a:endParaRPr lang="es-PA" dirty="0"/>
          </a:p>
          <a:p>
            <a:pPr lvl="1"/>
            <a:r>
              <a:rPr lang="es-PA" dirty="0"/>
              <a:t>Formato IEEE no más de </a:t>
            </a:r>
            <a:r>
              <a:rPr lang="es-PA" dirty="0" smtClean="0"/>
              <a:t>10 </a:t>
            </a:r>
            <a:r>
              <a:rPr lang="es-PA" dirty="0"/>
              <a:t>páginas = </a:t>
            </a:r>
            <a:r>
              <a:rPr lang="es-PA" dirty="0" smtClean="0"/>
              <a:t>2%</a:t>
            </a:r>
            <a:endParaRPr lang="es-PA" dirty="0"/>
          </a:p>
          <a:p>
            <a:pPr lvl="1"/>
            <a:r>
              <a:rPr lang="es-PA" dirty="0"/>
              <a:t>Defensa al grupo = </a:t>
            </a:r>
            <a:r>
              <a:rPr lang="es-PA" dirty="0" smtClean="0"/>
              <a:t>3%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Analizando un poco más el amplificador inversor en el tiempo</a:t>
            </a:r>
          </a:p>
          <a:p>
            <a:r>
              <a:rPr lang="es-PA" dirty="0" smtClean="0"/>
              <a:t>El voltaje del capacitor es a un valor inicial y su integral en el tiempo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El voltaje de salida es                        -&gt;</a:t>
            </a:r>
          </a:p>
          <a:p>
            <a:r>
              <a:rPr lang="es-PA" dirty="0" smtClean="0"/>
              <a:t>Al final esto esta dado por 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Que sale de reemplazar i1 por vi/R</a:t>
            </a:r>
          </a:p>
          <a:p>
            <a:r>
              <a:rPr lang="es-PA" dirty="0" smtClean="0"/>
              <a:t>Se puede tener que                          y s = </a:t>
            </a:r>
            <a:r>
              <a:rPr lang="es-PA" dirty="0" err="1" smtClean="0"/>
              <a:t>wj</a:t>
            </a:r>
            <a:r>
              <a:rPr lang="es-PA" dirty="0" smtClean="0"/>
              <a:t>				</a:t>
            </a:r>
            <a:r>
              <a:rPr lang="es-PA" dirty="0"/>
              <a:t> </a:t>
            </a:r>
            <a:r>
              <a:rPr lang="es-PA" dirty="0" smtClean="0"/>
              <a:t>con magnitud                    y   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132" y="2160555"/>
            <a:ext cx="1727280" cy="162893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27" y="2180822"/>
            <a:ext cx="2730056" cy="79419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882" y="2975020"/>
            <a:ext cx="1476963" cy="41304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27" y="3961540"/>
            <a:ext cx="2324100" cy="5810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2414" y="5199643"/>
            <a:ext cx="1618431" cy="75967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4176" y="5199643"/>
            <a:ext cx="1758098" cy="75967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8969" y="5199643"/>
            <a:ext cx="1247223" cy="75967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40599" y="5239205"/>
            <a:ext cx="988301" cy="37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7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Tomando nota analizando lo anterior:</a:t>
            </a:r>
          </a:p>
          <a:p>
            <a:r>
              <a:rPr lang="es-PA" dirty="0" err="1" smtClean="0"/>
              <a:t>Decrementa</a:t>
            </a:r>
            <a:r>
              <a:rPr lang="es-PA" dirty="0" smtClean="0"/>
              <a:t> a -6db por octava o a -20db por década</a:t>
            </a:r>
          </a:p>
          <a:p>
            <a:r>
              <a:rPr lang="es-PA" dirty="0" smtClean="0"/>
              <a:t>Se intersecta a 0db cuando |</a:t>
            </a:r>
            <a:r>
              <a:rPr lang="es-PA" dirty="0" err="1" smtClean="0"/>
              <a:t>Vo</a:t>
            </a:r>
            <a:r>
              <a:rPr lang="es-PA" dirty="0" smtClean="0"/>
              <a:t>/Vi | = 1</a:t>
            </a:r>
          </a:p>
          <a:p>
            <a:r>
              <a:rPr lang="es-PA" dirty="0" smtClean="0"/>
              <a:t>El integrador se comporta como:</a:t>
            </a:r>
          </a:p>
          <a:p>
            <a:pPr lvl="1"/>
            <a:r>
              <a:rPr lang="es-PA" dirty="0" smtClean="0"/>
              <a:t>un filtro paso bajo</a:t>
            </a:r>
          </a:p>
          <a:p>
            <a:pPr lvl="1"/>
            <a:r>
              <a:rPr lang="es-PA" dirty="0" smtClean="0"/>
              <a:t>Frecuencia de corte de 0</a:t>
            </a:r>
          </a:p>
          <a:p>
            <a:r>
              <a:rPr lang="es-PA" dirty="0" smtClean="0"/>
              <a:t>Observar que a w=0 </a:t>
            </a:r>
            <a:r>
              <a:rPr lang="es-PA" dirty="0" err="1" smtClean="0"/>
              <a:t>Av</a:t>
            </a:r>
            <a:r>
              <a:rPr lang="es-PA" dirty="0" smtClean="0"/>
              <a:t> es infinita</a:t>
            </a:r>
          </a:p>
          <a:p>
            <a:pPr lvl="1"/>
            <a:r>
              <a:rPr lang="es-PA" dirty="0" smtClean="0"/>
              <a:t>Es decir opera en lazo abierto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620" y="1005307"/>
            <a:ext cx="4160144" cy="16255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620" y="2729569"/>
            <a:ext cx="3982474" cy="26822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732" y="3993408"/>
            <a:ext cx="1404436" cy="82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4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Tomando nota analizando lo anterior:</a:t>
            </a:r>
          </a:p>
          <a:p>
            <a:r>
              <a:rPr lang="es-PA" dirty="0" err="1" smtClean="0"/>
              <a:t>Decrementa</a:t>
            </a:r>
            <a:r>
              <a:rPr lang="es-PA" dirty="0" smtClean="0"/>
              <a:t> a -6db por octava o a -20db por década</a:t>
            </a:r>
          </a:p>
          <a:p>
            <a:r>
              <a:rPr lang="es-PA" dirty="0" smtClean="0"/>
              <a:t>Se intersecta a 0db cuando |</a:t>
            </a:r>
            <a:r>
              <a:rPr lang="es-PA" dirty="0" err="1" smtClean="0"/>
              <a:t>Vo</a:t>
            </a:r>
            <a:r>
              <a:rPr lang="es-PA" dirty="0" smtClean="0"/>
              <a:t>/Vi | = 1</a:t>
            </a:r>
          </a:p>
          <a:p>
            <a:r>
              <a:rPr lang="es-PA" dirty="0" smtClean="0"/>
              <a:t>El integrador se comporta como:</a:t>
            </a:r>
          </a:p>
          <a:p>
            <a:pPr lvl="1"/>
            <a:r>
              <a:rPr lang="es-PA" dirty="0" smtClean="0"/>
              <a:t>un filtro paso bajo</a:t>
            </a:r>
          </a:p>
          <a:p>
            <a:pPr lvl="1"/>
            <a:r>
              <a:rPr lang="es-PA" dirty="0" smtClean="0"/>
              <a:t>Frecuencia de corte de 0</a:t>
            </a:r>
          </a:p>
          <a:p>
            <a:r>
              <a:rPr lang="es-PA" dirty="0" smtClean="0"/>
              <a:t>Observar que a w=0 </a:t>
            </a:r>
            <a:r>
              <a:rPr lang="es-PA" dirty="0" err="1" smtClean="0"/>
              <a:t>Av</a:t>
            </a:r>
            <a:r>
              <a:rPr lang="es-PA" dirty="0" smtClean="0"/>
              <a:t> es infinita</a:t>
            </a:r>
          </a:p>
          <a:p>
            <a:pPr lvl="1"/>
            <a:r>
              <a:rPr lang="es-PA" dirty="0" smtClean="0"/>
              <a:t>Es decir opera en lazo abierto</a:t>
            </a:r>
            <a:endParaRPr lang="es-PA" dirty="0"/>
          </a:p>
          <a:p>
            <a:r>
              <a:rPr lang="es-PA" dirty="0" smtClean="0"/>
              <a:t>Para mejorar su salida se agrega un resistor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620" y="1005307"/>
            <a:ext cx="4160144" cy="16255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620" y="2729569"/>
            <a:ext cx="3982474" cy="26822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456" y="3857556"/>
            <a:ext cx="1404436" cy="82329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587" y="5615329"/>
            <a:ext cx="1676400" cy="6762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375" y="5161439"/>
            <a:ext cx="1821979" cy="158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1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Para un amplificador de </a:t>
            </a:r>
            <a:r>
              <a:rPr lang="es-PA" dirty="0" err="1" smtClean="0"/>
              <a:t>Millner</a:t>
            </a:r>
            <a:r>
              <a:rPr lang="es-PA" dirty="0" smtClean="0"/>
              <a:t> con señal</a:t>
            </a:r>
          </a:p>
          <a:p>
            <a:pPr lvl="1"/>
            <a:r>
              <a:rPr lang="es-PA" dirty="0" smtClean="0"/>
              <a:t>1V @ 1ms de ancho de pulso</a:t>
            </a:r>
          </a:p>
          <a:p>
            <a:pPr lvl="1"/>
            <a:r>
              <a:rPr lang="es-PA" dirty="0" smtClean="0"/>
              <a:t>R = 10k, C = 10nF</a:t>
            </a:r>
          </a:p>
          <a:p>
            <a:pPr lvl="1"/>
            <a:r>
              <a:rPr lang="es-PA" dirty="0" smtClean="0"/>
              <a:t>1Mohm de </a:t>
            </a:r>
            <a:r>
              <a:rPr lang="es-PA" dirty="0" err="1" smtClean="0"/>
              <a:t>Shunt</a:t>
            </a:r>
            <a:r>
              <a:rPr lang="es-PA" dirty="0" smtClean="0"/>
              <a:t> resistor</a:t>
            </a:r>
          </a:p>
          <a:p>
            <a:pPr lvl="1"/>
            <a:r>
              <a:rPr lang="es-PA" dirty="0" smtClean="0"/>
              <a:t>El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 se satura a </a:t>
            </a:r>
            <a:r>
              <a:rPr lang="es-PA" dirty="0" smtClean="0">
                <a:sym typeface="Symbol" panose="05050102010706020507" pitchFamily="18" charset="2"/>
              </a:rPr>
              <a:t></a:t>
            </a:r>
            <a:r>
              <a:rPr lang="es-PA" dirty="0" smtClean="0"/>
              <a:t>13V</a:t>
            </a:r>
          </a:p>
          <a:p>
            <a:pPr lvl="1"/>
            <a:r>
              <a:rPr lang="es-PA" dirty="0" smtClean="0"/>
              <a:t>¿Cómo será su respuesta?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748" y="898233"/>
            <a:ext cx="1676400" cy="6762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536" y="444343"/>
            <a:ext cx="1821979" cy="15840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536" y="2499193"/>
            <a:ext cx="3964612" cy="147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8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Para un amplificador de </a:t>
            </a:r>
            <a:r>
              <a:rPr lang="es-PA" dirty="0" err="1" smtClean="0"/>
              <a:t>Millner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Podemos calcular también su carga/descarga</a:t>
            </a:r>
          </a:p>
          <a:p>
            <a:r>
              <a:rPr lang="es-PA" dirty="0" smtClean="0"/>
              <a:t>Tau = Rf*C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662" y="1785933"/>
            <a:ext cx="2400300" cy="4191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20" y="1785933"/>
            <a:ext cx="2952750" cy="6096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856" y="1133406"/>
            <a:ext cx="5010150" cy="27241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66" y="3713083"/>
            <a:ext cx="3354658" cy="57944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765" y="4391248"/>
            <a:ext cx="3354659" cy="46782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7184" y="3956280"/>
            <a:ext cx="4611343" cy="279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5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Diferenciación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Si se intercambia el capacitor de posición se tiene un integrador</a:t>
            </a:r>
            <a:endParaRPr lang="es-PA" dirty="0"/>
          </a:p>
          <a:p>
            <a:r>
              <a:rPr lang="es-PA" dirty="0" smtClean="0"/>
              <a:t>El voltaje de salida es:</a:t>
            </a:r>
          </a:p>
          <a:p>
            <a:endParaRPr lang="es-PA" dirty="0" smtClean="0"/>
          </a:p>
          <a:p>
            <a:r>
              <a:rPr lang="es-PA" dirty="0" smtClean="0"/>
              <a:t>Su función de transferencia </a:t>
            </a:r>
          </a:p>
          <a:p>
            <a:endParaRPr lang="es-PA" dirty="0"/>
          </a:p>
          <a:p>
            <a:r>
              <a:rPr lang="es-PA" dirty="0" smtClean="0"/>
              <a:t>Que cuando s = </a:t>
            </a:r>
            <a:r>
              <a:rPr lang="es-PA" dirty="0" err="1" smtClean="0"/>
              <a:t>wj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La magnitud es: </a:t>
            </a:r>
          </a:p>
          <a:p>
            <a:endParaRPr lang="es-PA" dirty="0"/>
          </a:p>
          <a:p>
            <a:r>
              <a:rPr lang="es-PA" dirty="0" smtClean="0"/>
              <a:t>La fase es: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912" y="1725099"/>
            <a:ext cx="4705350" cy="17335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912" y="3625401"/>
            <a:ext cx="3817538" cy="27546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344" y="1725099"/>
            <a:ext cx="1993783" cy="72188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0152" y="2663379"/>
            <a:ext cx="1323975" cy="6477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3425" y="3625401"/>
            <a:ext cx="1664253" cy="68902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7900" y="4628745"/>
            <a:ext cx="1564888" cy="7457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3540" y="5688834"/>
            <a:ext cx="1163427" cy="42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1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smtClean="0"/>
              <a:t>Imperfecciones DC de </a:t>
            </a:r>
            <a:r>
              <a:rPr lang="es-PA" dirty="0" err="1" smtClean="0"/>
              <a:t>Op-Amps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Aún cuando el circuito de </a:t>
            </a:r>
            <a:r>
              <a:rPr lang="es-PA" dirty="0" err="1" smtClean="0"/>
              <a:t>Op-Amp</a:t>
            </a:r>
            <a:r>
              <a:rPr lang="es-PA" dirty="0" smtClean="0"/>
              <a:t> ideal es suficiente para diseño debemos tener en cuenta las características reales de los elementos</a:t>
            </a:r>
          </a:p>
          <a:p>
            <a:r>
              <a:rPr lang="es-PA" dirty="0" smtClean="0"/>
              <a:t>Como están expuestos a alta ganancia de DC tienen los problemas comunes de DC como el voltaje de offset en DC</a:t>
            </a:r>
          </a:p>
          <a:p>
            <a:pPr lvl="1"/>
            <a:r>
              <a:rPr lang="es-PA" dirty="0" err="1" smtClean="0"/>
              <a:t>p.e</a:t>
            </a:r>
            <a:r>
              <a:rPr lang="es-PA" dirty="0" smtClean="0"/>
              <a:t>.  al conectar ambas entradas a GND la salida no es 0</a:t>
            </a:r>
          </a:p>
          <a:p>
            <a:r>
              <a:rPr lang="es-PA" dirty="0" smtClean="0"/>
              <a:t>Si tiene alta ganancia entonces estará a nivel de saturación (+VCC o –VCC)</a:t>
            </a:r>
          </a:p>
          <a:p>
            <a:r>
              <a:rPr lang="es-PA" dirty="0" smtClean="0"/>
              <a:t>Se debe aplicar un voltaje de entrada de offset (Vos) de igual magnitud y polaridad opuesta</a:t>
            </a:r>
          </a:p>
          <a:p>
            <a:r>
              <a:rPr lang="es-PA" dirty="0" smtClean="0"/>
              <a:t>El </a:t>
            </a:r>
            <a:r>
              <a:rPr lang="es-PA" dirty="0" err="1" smtClean="0"/>
              <a:t>datasheet</a:t>
            </a:r>
            <a:r>
              <a:rPr lang="es-PA" dirty="0" smtClean="0"/>
              <a:t> del </a:t>
            </a:r>
            <a:r>
              <a:rPr lang="es-PA" dirty="0" err="1" smtClean="0"/>
              <a:t>op-amp</a:t>
            </a:r>
            <a:r>
              <a:rPr lang="es-PA" dirty="0" smtClean="0"/>
              <a:t> especifica el Vos en </a:t>
            </a:r>
            <a:r>
              <a:rPr lang="es-PA" dirty="0" smtClean="0">
                <a:sym typeface="Symbol" panose="05050102010706020507" pitchFamily="18" charset="2"/>
              </a:rPr>
              <a:t>V/°C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233" y="4181228"/>
            <a:ext cx="2978105" cy="244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4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smtClean="0"/>
              <a:t>Imperfecciones DC de </a:t>
            </a:r>
            <a:r>
              <a:rPr lang="es-PA" dirty="0" err="1" smtClean="0"/>
              <a:t>Op-Amps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Utilizando el modelo del </a:t>
            </a:r>
            <a:r>
              <a:rPr lang="es-PA" dirty="0" err="1" smtClean="0"/>
              <a:t>op-amp</a:t>
            </a:r>
            <a:r>
              <a:rPr lang="es-PA" dirty="0" smtClean="0"/>
              <a:t> que se muestra si este tiene las siguientes característica</a:t>
            </a:r>
          </a:p>
          <a:p>
            <a:pPr lvl="1"/>
            <a:r>
              <a:rPr lang="es-PA" dirty="0" err="1" smtClean="0"/>
              <a:t>Vo</a:t>
            </a:r>
            <a:r>
              <a:rPr lang="es-PA" dirty="0" smtClean="0"/>
              <a:t> = v3</a:t>
            </a:r>
          </a:p>
          <a:p>
            <a:pPr lvl="1"/>
            <a:r>
              <a:rPr lang="es-PA" dirty="0" err="1" smtClean="0"/>
              <a:t>Av</a:t>
            </a:r>
            <a:r>
              <a:rPr lang="es-PA" dirty="0" smtClean="0"/>
              <a:t> = 10^4 V/V</a:t>
            </a:r>
          </a:p>
          <a:p>
            <a:pPr lvl="1"/>
            <a:r>
              <a:rPr lang="es-PA" dirty="0" smtClean="0"/>
              <a:t>V+ = 10V V- = -10V</a:t>
            </a:r>
          </a:p>
          <a:p>
            <a:pPr lvl="1"/>
            <a:r>
              <a:rPr lang="es-PA" dirty="0" smtClean="0"/>
              <a:t>Vos = 5mV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314" y="1940304"/>
            <a:ext cx="2978105" cy="244810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32" y="3350988"/>
            <a:ext cx="45815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3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smtClean="0"/>
              <a:t>Imperfecciones DC de </a:t>
            </a:r>
            <a:r>
              <a:rPr lang="es-PA" dirty="0" err="1" smtClean="0"/>
              <a:t>Op-Amps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El modelo de un amplificador inversor con las entradas a tierra e imperfección de offset se muestra como sigue: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La salida puede ser de alta magnitud, </a:t>
            </a:r>
            <a:r>
              <a:rPr lang="es-PA" dirty="0" err="1" smtClean="0"/>
              <a:t>p.e</a:t>
            </a:r>
            <a:r>
              <a:rPr lang="es-PA" dirty="0" smtClean="0"/>
              <a:t>. si es de 5mV a una ganancia de 1000 puede tener voltajes de salida de +5V o -5V en vez de 0V.</a:t>
            </a:r>
          </a:p>
          <a:p>
            <a:r>
              <a:rPr lang="es-PA" dirty="0" smtClean="0"/>
              <a:t>La señal será superpuesta a este DC y es difícil decir si este offset proviene de Vos o la señal.</a:t>
            </a:r>
            <a:endParaRPr lang="es-PA" dirty="0"/>
          </a:p>
          <a:p>
            <a:r>
              <a:rPr lang="es-PA" dirty="0" smtClean="0"/>
              <a:t>Para eliminar este efecto se puede tener desacoplado en DC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072" y="1720537"/>
            <a:ext cx="1982616" cy="8133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015" y="1720537"/>
            <a:ext cx="3046311" cy="1898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921" y="4908083"/>
            <a:ext cx="27813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3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smtClean="0"/>
              <a:t>Imperfecciones DC de </a:t>
            </a:r>
            <a:r>
              <a:rPr lang="es-PA" dirty="0" err="1" smtClean="0"/>
              <a:t>Op-Amps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El modelo de un amplificador inversor con las entradas a tierra e imperfección de offset se muestra como sigue: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La salida puede ser de alta magnitud, </a:t>
            </a:r>
            <a:r>
              <a:rPr lang="es-PA" dirty="0" err="1" smtClean="0"/>
              <a:t>p.e</a:t>
            </a:r>
            <a:r>
              <a:rPr lang="es-PA" dirty="0" smtClean="0"/>
              <a:t>. si es de 5mV a una ganancia de 1000 puede tener voltajes de salida de +5V o -5V en vez de 0V.</a:t>
            </a:r>
          </a:p>
          <a:p>
            <a:r>
              <a:rPr lang="es-PA" dirty="0" smtClean="0"/>
              <a:t>La señal será superpuesta a este DC y es difícil decir si este offset proviene de Vos o la señal.</a:t>
            </a:r>
            <a:endParaRPr lang="es-PA" dirty="0"/>
          </a:p>
          <a:p>
            <a:r>
              <a:rPr lang="es-PA" dirty="0" smtClean="0"/>
              <a:t>Para eliminar este efecto se puede tener acoplado </a:t>
            </a:r>
            <a:r>
              <a:rPr lang="es-PA" dirty="0" err="1" smtClean="0"/>
              <a:t>capacit</a:t>
            </a:r>
            <a:r>
              <a:rPr lang="es-PA" dirty="0" smtClean="0"/>
              <a:t>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072" y="1720537"/>
            <a:ext cx="1982616" cy="8133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015" y="1720537"/>
            <a:ext cx="3046311" cy="1898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921" y="4908083"/>
            <a:ext cx="2781300" cy="18573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707" y="1720537"/>
            <a:ext cx="2198514" cy="194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8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13540</TotalTime>
  <Words>16674</Words>
  <Application>Microsoft Office PowerPoint</Application>
  <PresentationFormat>Panorámica</PresentationFormat>
  <Paragraphs>2267</Paragraphs>
  <Slides>233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233</vt:i4>
      </vt:variant>
    </vt:vector>
  </HeadingPairs>
  <TitlesOfParts>
    <vt:vector size="238" baseType="lpstr">
      <vt:lpstr>Arial</vt:lpstr>
      <vt:lpstr>Century Gothic</vt:lpstr>
      <vt:lpstr>Symbol</vt:lpstr>
      <vt:lpstr>Wingdings 3</vt:lpstr>
      <vt:lpstr>Ion</vt:lpstr>
      <vt:lpstr>ELECTRONICA II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Representación de Un Sistema basado en el curso</vt:lpstr>
      <vt:lpstr>Herramientas de Productividad</vt:lpstr>
      <vt:lpstr>Tarjetas propuestas para el Curso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 - Resumen</vt:lpstr>
      <vt:lpstr>Amplificador Operacional</vt:lpstr>
      <vt:lpstr>Amplificador Operacional – Modelo 1</vt:lpstr>
      <vt:lpstr>Amplificador Operacional – Modelo 2</vt:lpstr>
      <vt:lpstr>Amplificador Operacional – Modelo 2</vt:lpstr>
      <vt:lpstr>Amplificador Operacional - Resumen</vt:lpstr>
      <vt:lpstr>Amplificador Operacional</vt:lpstr>
      <vt:lpstr>Amplificador Operacional – Disponibilidad Comercial</vt:lpstr>
      <vt:lpstr>Amplificador Operacional – Disponibilidad Comercial</vt:lpstr>
      <vt:lpstr>Amplificador Operacional – Disponibilidad Comercial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Comparadores</vt:lpstr>
      <vt:lpstr>Amplificador Operacional – Comparadores</vt:lpstr>
      <vt:lpstr>Amplificador Operacional – Comparadores</vt:lpstr>
      <vt:lpstr>Amplificador Operacional–Efectos no ideales</vt:lpstr>
      <vt:lpstr>Amplificador Operacional–Efectos no ideales</vt:lpstr>
      <vt:lpstr>Amplificador Operacional–Efectos no ideales</vt:lpstr>
      <vt:lpstr>Amplificador Operacional–Efectos no ideales</vt:lpstr>
      <vt:lpstr>Amplificador Operacional–Efectos no ideales</vt:lpstr>
      <vt:lpstr>Presentación de PowerPoint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Op-Amp De Instrumentación</vt:lpstr>
      <vt:lpstr>Op-Amp De Instrumentación</vt:lpstr>
      <vt:lpstr>Op-Amp De Instrumentación</vt:lpstr>
      <vt:lpstr>Op-Amp De Instrumentación</vt:lpstr>
      <vt:lpstr>Op-Amp De Instrumentación</vt:lpstr>
      <vt:lpstr>Op-Amp De Instrumentación</vt:lpstr>
      <vt:lpstr>Op-Amp De Integración y Diferenciación </vt:lpstr>
      <vt:lpstr>Op-Amp De Integración</vt:lpstr>
      <vt:lpstr>Op-Amp De Integración</vt:lpstr>
      <vt:lpstr>Op-Amp De Integración</vt:lpstr>
      <vt:lpstr>Op-Amp De Integración</vt:lpstr>
      <vt:lpstr>Op-Amp De Integración</vt:lpstr>
      <vt:lpstr>Op-Amp De Integración</vt:lpstr>
      <vt:lpstr>Op-Amp De Integración</vt:lpstr>
      <vt:lpstr>Op-Amp De Integración</vt:lpstr>
      <vt:lpstr>Op-Amp De Diferenciación</vt:lpstr>
      <vt:lpstr>Imperfecciones DC de Op-Amps</vt:lpstr>
      <vt:lpstr>Imperfecciones DC de Op-Amps</vt:lpstr>
      <vt:lpstr>Imperfecciones DC de Op-Amps</vt:lpstr>
      <vt:lpstr>Imperfecciones DC de Op-Amps</vt:lpstr>
      <vt:lpstr>Imperfecciones DC de Op-Amps</vt:lpstr>
      <vt:lpstr>Imperfecciones DC de Op-Amps</vt:lpstr>
      <vt:lpstr>Imperfecciones DC de Op-Amps</vt:lpstr>
      <vt:lpstr>Presentación de PowerPoint</vt:lpstr>
      <vt:lpstr>Efectos de Ganancia de Lazo Abierto Finita y Ancho de Banda en el desempeño del circuito</vt:lpstr>
      <vt:lpstr>Efectos de Ganancia de Lazo Abierto Finita y Ancho de Banda en el desempeño del circuito</vt:lpstr>
      <vt:lpstr>Efectos de Ganancia de Lazo Abierto Finita y Ancho de Banda en el desempeño del circuito</vt:lpstr>
      <vt:lpstr>Efectos de Ganancia de Lazo Abierto Finita y Ancho de Banda en el desempeño del circuito</vt:lpstr>
      <vt:lpstr>Respuesta en Frecuencia de Amplificadores de Lazo Cerrado</vt:lpstr>
      <vt:lpstr>Respuesta en Frecuencia de Amplificadores de Lazo Cerrado</vt:lpstr>
      <vt:lpstr>Respuesta en Frecuencia de Amplificadores de Lazo Cerrado</vt:lpstr>
      <vt:lpstr>Respuesta en Frecuencia de Amplificadores de Lazo Cerrado</vt:lpstr>
      <vt:lpstr>Respuesta en Frecuencia de Amplificadores de Lazo Cerrado</vt:lpstr>
      <vt:lpstr>Operación de Op-Amps a larga señal</vt:lpstr>
      <vt:lpstr>Operación de Op-Amps a larga señal</vt:lpstr>
      <vt:lpstr>Operación de Op-Amps a larga señal</vt:lpstr>
      <vt:lpstr>Slew Rate</vt:lpstr>
      <vt:lpstr>Slew Rate</vt:lpstr>
      <vt:lpstr>Slew Rate</vt:lpstr>
      <vt:lpstr>Ancho de Banda de Potencia Máxima</vt:lpstr>
      <vt:lpstr>Ancho de Banda de Potencia Máxima</vt:lpstr>
      <vt:lpstr>Ancho de Banda de Potencia Máxima</vt:lpstr>
      <vt:lpstr>Presentación de PowerPoint</vt:lpstr>
      <vt:lpstr>Respuesta en Frecuencia – Lazo Abierto</vt:lpstr>
      <vt:lpstr>Respuesta en Frecuencia – Lazo Abierto</vt:lpstr>
      <vt:lpstr>Respuesta en Frecuencia – Lazo Abierto</vt:lpstr>
      <vt:lpstr>Respuesta en Frecuencia – Lazo Abierto</vt:lpstr>
      <vt:lpstr>Respuesta en Frecuencia – Representación Gráfica Ganancia T</vt:lpstr>
      <vt:lpstr>Respuesta en Frecuencia – Modelo de Polo Dominante</vt:lpstr>
      <vt:lpstr>Respuesta en Frecuencia – Respuesta a Lazo Cerrado</vt:lpstr>
      <vt:lpstr>Respuesta en Frecuencia – Respuesta a Lazo Cerrado – Amplificador no inversor</vt:lpstr>
      <vt:lpstr>Respuesta en Frecuencia – Respuesta a Lazo Cerrado – Amplificador no inversor</vt:lpstr>
      <vt:lpstr>Respuesta en Frecuencia – Consecuencias de la ganancia de ancho de banda</vt:lpstr>
      <vt:lpstr>Respuesta en Frecuencia – Consecuencias de la ganancia de ancho de banda</vt:lpstr>
      <vt:lpstr>Respuesta en Frecuencia – Amplificador Inversor</vt:lpstr>
      <vt:lpstr>Respuesta en Frecuencia – Impedancias de Entrada y Salida</vt:lpstr>
      <vt:lpstr>Respuesta en Frecuencia – Impedancias de Entrada y Salida</vt:lpstr>
      <vt:lpstr>Respuesta en Frecuencia – Impedancias de Entrada y Salida</vt:lpstr>
      <vt:lpstr>Respuesta en Frecuencia – Impedancias de Entrada y Salida</vt:lpstr>
      <vt:lpstr>Respuesta en Frecuencia – Impedancias de Entrada y Salida</vt:lpstr>
      <vt:lpstr>Respuesta en Frecuencia – Respuesta Transitoria</vt:lpstr>
      <vt:lpstr>Respuesta en Frecuencia – Respuesta Transitoria</vt:lpstr>
      <vt:lpstr>Respuesta en Frecuencia – Respuesta Transitoria</vt:lpstr>
      <vt:lpstr>Respuesta en Frecuencia – Respuesta Transitoria</vt:lpstr>
      <vt:lpstr>Respuesta en Frecuencia – Respuesta Transitoria</vt:lpstr>
      <vt:lpstr>Respuesta en Frecuencia – Respuesta Transitoria</vt:lpstr>
      <vt:lpstr>Respuesta en Frecuencia – Respuesta Transitoria</vt:lpstr>
      <vt:lpstr>Respuesta en Frecuencia – Respuesta Transitoria</vt:lpstr>
      <vt:lpstr>Respuesta en Frecuencia – Efectos de GBP a Circuitos Integradores</vt:lpstr>
      <vt:lpstr>Respuesta en Frecuencia – Efectos de GBP a Circuitos Integradores</vt:lpstr>
      <vt:lpstr>Respuesta en Frecuencia – Efectos de GBP a Circuitos Integradores</vt:lpstr>
      <vt:lpstr>Respuesta en Frecuencia – Efectos de GBP a Circuitos Integradores</vt:lpstr>
      <vt:lpstr>Respuesta en Frecuencia – Efectos de GBP a Circuitos Integradores</vt:lpstr>
      <vt:lpstr>Respuesta en Frecuencia – Efectos de GBP a Circuitos Integradores</vt:lpstr>
      <vt:lpstr>Respuesta en Frecuencia – Efectos de GBP a Circuitos Integradores</vt:lpstr>
      <vt:lpstr>Respuesta en Frecuencia – Efectos de GBP a Circuitos Integradores</vt:lpstr>
      <vt:lpstr>Respuesta en Frecuencia – Efectos de GBP a Circuitos Integradores</vt:lpstr>
      <vt:lpstr>Presentación de PowerPoint</vt:lpstr>
      <vt:lpstr>Amplificadores Convertidores – De Corriente a Voltaje</vt:lpstr>
      <vt:lpstr>Amplificadores Convertidores – De Corriente a Voltaje</vt:lpstr>
      <vt:lpstr>Amplificadores Convertidores – De Corriente a Voltaje</vt:lpstr>
      <vt:lpstr>Amplificadores Convertidores – De Corriente a Voltaje</vt:lpstr>
      <vt:lpstr>Amplificadores Convertidores – De Voltaje a Corriente</vt:lpstr>
      <vt:lpstr>Amplificadores Convertidores – De Voltaje a Corriente</vt:lpstr>
      <vt:lpstr>Amplificadores Convertidores – De Voltaje a Corriente</vt:lpstr>
      <vt:lpstr>Amplificadores Convertidores – De Voltaje a Corriente</vt:lpstr>
      <vt:lpstr>Amplificadores Convertidores – De Voltaje a Corriente</vt:lpstr>
      <vt:lpstr>Amplificadores Convertidores – De Voltaje a Corriente</vt:lpstr>
      <vt:lpstr>Amplificadores Convertidores – De Voltaje a Corriente</vt:lpstr>
      <vt:lpstr>Amplificadores Convertidores – De Voltaje a Corriente</vt:lpstr>
      <vt:lpstr>Amplificadores Convertidores – De Voltaje a Corriente</vt:lpstr>
      <vt:lpstr>Amplificadores Convertidores – Amplificadores de Corriente</vt:lpstr>
      <vt:lpstr>Amplificadores Convertidores – Amplificadores de Corriente Retroalimentados</vt:lpstr>
      <vt:lpstr>Amplificadores Convertidores – Amplificadores de Corriente Retroalimentados</vt:lpstr>
      <vt:lpstr>Amplificadores Convertidores – Amplificadores de Corriente Retroalimentados</vt:lpstr>
      <vt:lpstr>Amplificadores Convertidores – Amplificadores de Corriente Retroalimentados</vt:lpstr>
      <vt:lpstr>Amplificadores Convertidores – Amplificadores de Corriente Retroalimentados</vt:lpstr>
      <vt:lpstr>Amplificadores Convertidores – Amplificadores de Corriente Retroalimentados</vt:lpstr>
      <vt:lpstr>Amplificadores Convertidores – Amplificadores de Corriente Retroalimentados</vt:lpstr>
      <vt:lpstr>Amplificadores Convertidores – Amplificadores de Corriente Retroalimentados</vt:lpstr>
      <vt:lpstr>Amplificadores Convertidores – Amplificadores de Corriente Retroalimentados</vt:lpstr>
      <vt:lpstr>Presentación de PowerPoint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751</cp:revision>
  <cp:lastPrinted>2019-02-19T17:02:12Z</cp:lastPrinted>
  <dcterms:created xsi:type="dcterms:W3CDTF">2018-02-28T08:20:25Z</dcterms:created>
  <dcterms:modified xsi:type="dcterms:W3CDTF">2020-03-16T23:56:25Z</dcterms:modified>
</cp:coreProperties>
</file>